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89" r:id="rId2"/>
    <p:sldId id="432" r:id="rId3"/>
    <p:sldId id="542" r:id="rId4"/>
    <p:sldId id="288" r:id="rId5"/>
    <p:sldId id="409" r:id="rId6"/>
    <p:sldId id="397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3" r:id="rId15"/>
    <p:sldId id="440" r:id="rId16"/>
    <p:sldId id="441" r:id="rId17"/>
    <p:sldId id="434" r:id="rId18"/>
    <p:sldId id="435" r:id="rId19"/>
    <p:sldId id="436" r:id="rId20"/>
    <p:sldId id="438" r:id="rId21"/>
    <p:sldId id="437" r:id="rId22"/>
    <p:sldId id="439" r:id="rId23"/>
    <p:sldId id="442" r:id="rId24"/>
    <p:sldId id="444" r:id="rId25"/>
    <p:sldId id="443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480" r:id="rId60"/>
    <p:sldId id="481" r:id="rId61"/>
    <p:sldId id="482" r:id="rId62"/>
    <p:sldId id="483" r:id="rId63"/>
    <p:sldId id="484" r:id="rId64"/>
    <p:sldId id="485" r:id="rId65"/>
    <p:sldId id="486" r:id="rId66"/>
    <p:sldId id="487" r:id="rId67"/>
    <p:sldId id="488" r:id="rId68"/>
    <p:sldId id="489" r:id="rId69"/>
    <p:sldId id="491" r:id="rId70"/>
    <p:sldId id="492" r:id="rId71"/>
    <p:sldId id="494" r:id="rId72"/>
    <p:sldId id="495" r:id="rId73"/>
    <p:sldId id="496" r:id="rId74"/>
    <p:sldId id="497" r:id="rId75"/>
    <p:sldId id="498" r:id="rId76"/>
    <p:sldId id="499" r:id="rId77"/>
    <p:sldId id="500" r:id="rId78"/>
    <p:sldId id="501" r:id="rId79"/>
    <p:sldId id="502" r:id="rId80"/>
    <p:sldId id="506" r:id="rId81"/>
    <p:sldId id="518" r:id="rId82"/>
    <p:sldId id="507" r:id="rId83"/>
    <p:sldId id="519" r:id="rId84"/>
    <p:sldId id="520" r:id="rId85"/>
    <p:sldId id="524" r:id="rId86"/>
    <p:sldId id="522" r:id="rId87"/>
    <p:sldId id="525" r:id="rId88"/>
    <p:sldId id="526" r:id="rId89"/>
    <p:sldId id="527" r:id="rId90"/>
    <p:sldId id="528" r:id="rId91"/>
    <p:sldId id="529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390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8408"/>
    <a:srgbClr val="BB0000"/>
    <a:srgbClr val="805406"/>
    <a:srgbClr val="AC7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550"/>
    <p:restoredTop sz="90683"/>
  </p:normalViewPr>
  <p:slideViewPr>
    <p:cSldViewPr snapToGrid="0" snapToObjects="1">
      <p:cViewPr>
        <p:scale>
          <a:sx n="60" d="100"/>
          <a:sy n="60" d="100"/>
        </p:scale>
        <p:origin x="-1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48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think of at least 2, and we’ll do them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2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Good!  Escaped the local</a:t>
            </a:r>
            <a:r>
              <a:rPr lang="en-US" baseline="0" dirty="0" smtClean="0"/>
              <a:t> solution for a better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4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Good!  Escaped the local</a:t>
            </a:r>
            <a:r>
              <a:rPr lang="en-US" baseline="0" dirty="0" smtClean="0"/>
              <a:t> solution for a better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3.jpg"/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3.jpg"/><Relationship Id="rId10" Type="http://schemas.openxmlformats.org/officeDocument/2006/relationships/image" Target="../media/image11.jp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3.jpg"/><Relationship Id="rId10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3.jpg"/><Relationship Id="rId10" Type="http://schemas.openxmlformats.org/officeDocument/2006/relationships/image" Target="../media/image13.jp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76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ria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98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feature functions?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general, we want to choose feature functions that seem:</a:t>
            </a:r>
          </a:p>
          <a:p>
            <a:pPr marL="746125" marR="0" lvl="0" indent="-444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Informative to the task at hand</a:t>
            </a:r>
          </a:p>
          <a:p>
            <a:pPr marL="746125" marR="0" lvl="0" indent="-444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Easy to compute</a:t>
            </a:r>
          </a:p>
          <a:p>
            <a:pPr marL="746125" marR="0" lvl="0" indent="-444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Not redundant to other features</a:t>
            </a:r>
          </a:p>
          <a:p>
            <a:pPr marL="746125" marR="0" lvl="0" indent="-444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endParaRPr lang="en-US" dirty="0"/>
          </a:p>
          <a:p>
            <a:pPr marL="1587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smtClean="0"/>
              <a:t>The process of deciding which features to use is often </a:t>
            </a:r>
            <a:r>
              <a:rPr lang="en-US" u="sng" dirty="0" smtClean="0"/>
              <a:t>empirical</a:t>
            </a:r>
          </a:p>
          <a:p>
            <a:pPr marL="746125" indent="-4445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i.e., try it, see how it works, and adjust</a:t>
            </a:r>
          </a:p>
          <a:p>
            <a:pPr marL="15875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15875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Crafting a set of good features is called </a:t>
            </a:r>
            <a:r>
              <a:rPr lang="en-US" b="1" dirty="0" smtClean="0"/>
              <a:t>feature engineering.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793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7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8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9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10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351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Logistic regression</a:t>
            </a: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Neural networks (and backpropagation training)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8949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choosing feature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Task setting</a:t>
            </a:r>
            <a:r>
              <a:rPr lang="en-US" dirty="0" smtClean="0"/>
              <a:t>: email classifier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Inputs</a:t>
            </a:r>
            <a:r>
              <a:rPr lang="en-US" dirty="0" smtClean="0"/>
              <a:t>:</a:t>
            </a:r>
          </a:p>
          <a:p>
            <a:pPr marL="523875" indent="-2222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</a:t>
            </a:r>
            <a:r>
              <a:rPr lang="en-US" dirty="0" smtClean="0"/>
              <a:t>ody text</a:t>
            </a:r>
          </a:p>
          <a:p>
            <a:pPr marL="523875" indent="-22225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Subject text</a:t>
            </a:r>
          </a:p>
          <a:p>
            <a:pPr marL="523875" indent="-22225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Sender </a:t>
            </a:r>
          </a:p>
          <a:p>
            <a:pPr marL="523875" indent="-22225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Attachment name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 smtClean="0"/>
              <a:t>Output</a:t>
            </a:r>
            <a:r>
              <a:rPr lang="en-US" dirty="0" smtClean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Is this email (a) Spam, (b) Important, or </a:t>
            </a:r>
            <a:r>
              <a:rPr lang="de-DE" dirty="0" smtClean="0"/>
              <a:t>(c) Other?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31" y="2101516"/>
            <a:ext cx="230002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choosing feature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872663" cy="460725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Potential feature functions: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Frequency of “</a:t>
            </a:r>
            <a:r>
              <a:rPr lang="en-US" i="1" dirty="0" smtClean="0"/>
              <a:t>the</a:t>
            </a:r>
            <a:r>
              <a:rPr lang="en-US" dirty="0" smtClean="0"/>
              <a:t>” 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 smtClean="0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Frequency of “</a:t>
            </a:r>
            <a:r>
              <a:rPr lang="en-US" i="1" dirty="0" smtClean="0"/>
              <a:t>dollars</a:t>
            </a:r>
            <a:r>
              <a:rPr lang="en-US" dirty="0" smtClean="0"/>
              <a:t>”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Number of </a:t>
            </a:r>
            <a:r>
              <a:rPr lang="en-US" dirty="0" err="1" smtClean="0"/>
              <a:t>mis</a:t>
            </a:r>
            <a:r>
              <a:rPr lang="en-US" dirty="0" smtClean="0"/>
              <a:t>-spelled words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All caps in subject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(bool)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Number of verbs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) 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Number of grammatically correct sentences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Is “</a:t>
            </a:r>
            <a:r>
              <a:rPr lang="en-US" i="1" dirty="0" smtClean="0"/>
              <a:t>pills</a:t>
            </a:r>
            <a:r>
              <a:rPr lang="en-US" dirty="0" smtClean="0"/>
              <a:t>” present?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(bool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Frequency of “</a:t>
            </a:r>
            <a:r>
              <a:rPr lang="en-US" i="1" dirty="0" smtClean="0"/>
              <a:t>money</a:t>
            </a:r>
            <a:r>
              <a:rPr lang="en-US" dirty="0" smtClean="0"/>
              <a:t>” 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 smtClean="0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11" y="166233"/>
            <a:ext cx="904189" cy="8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choosing feature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872663" cy="503237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Potential feature functions: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Frequency of “</a:t>
            </a:r>
            <a:r>
              <a:rPr lang="en-US" i="1" dirty="0" smtClean="0"/>
              <a:t>the</a:t>
            </a:r>
            <a:r>
              <a:rPr lang="en-US" dirty="0" smtClean="0"/>
              <a:t>” 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 smtClean="0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Frequency of “</a:t>
            </a:r>
            <a:r>
              <a:rPr lang="en-US" i="1" dirty="0" smtClean="0"/>
              <a:t>dollars</a:t>
            </a:r>
            <a:r>
              <a:rPr lang="en-US" dirty="0" smtClean="0"/>
              <a:t>”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Number of </a:t>
            </a:r>
            <a:r>
              <a:rPr lang="en-US" dirty="0" err="1" smtClean="0"/>
              <a:t>mis</a:t>
            </a:r>
            <a:r>
              <a:rPr lang="en-US" dirty="0" smtClean="0"/>
              <a:t>-spelled words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All caps in subject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(bool)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Number of verbs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) 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Number of grammatically correct sentences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Is “</a:t>
            </a:r>
            <a:r>
              <a:rPr lang="en-US" i="1" dirty="0" smtClean="0"/>
              <a:t>pills</a:t>
            </a:r>
            <a:r>
              <a:rPr lang="en-US" dirty="0" smtClean="0"/>
              <a:t>” present?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(bool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Frequency of “</a:t>
            </a:r>
            <a:r>
              <a:rPr lang="en-US" i="1" dirty="0"/>
              <a:t>money</a:t>
            </a:r>
            <a:r>
              <a:rPr lang="en-US" dirty="0"/>
              <a:t>”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int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11" y="166233"/>
            <a:ext cx="904189" cy="88868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58779" y="2566737"/>
            <a:ext cx="3930316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4821" y="4588042"/>
            <a:ext cx="3930316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74821" y="6144127"/>
            <a:ext cx="4475747" cy="0"/>
          </a:xfrm>
          <a:prstGeom prst="line">
            <a:avLst/>
          </a:prstGeom>
          <a:ln w="889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58779" y="5101390"/>
            <a:ext cx="7652084" cy="0"/>
          </a:xfrm>
          <a:prstGeom prst="line">
            <a:avLst/>
          </a:prstGeom>
          <a:ln w="889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42000" y="2917585"/>
            <a:ext cx="2215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Not informative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82217" y="5913294"/>
            <a:ext cx="2734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7030A0"/>
                </a:solidFill>
              </a:rPr>
              <a:t>Probably redundant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84509" y="4870557"/>
            <a:ext cx="129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2"/>
                </a:solidFill>
              </a:rPr>
              <a:t>Too hard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197642" y="2566737"/>
            <a:ext cx="4144358" cy="46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005137" y="3230897"/>
            <a:ext cx="4336864" cy="134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758989" y="5093917"/>
            <a:ext cx="973646" cy="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678905" y="6144126"/>
            <a:ext cx="3403312" cy="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7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 </a:t>
            </a:r>
            <a:r>
              <a:rPr lang="en-US" dirty="0" smtClean="0"/>
              <a:t>Nearest Neighbors classification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5444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Nonparametric</a:t>
            </a:r>
            <a:r>
              <a:rPr lang="en-US" dirty="0" smtClean="0"/>
              <a:t> method</a:t>
            </a:r>
          </a:p>
          <a:p>
            <a:pPr marL="528638" marR="0" lvl="0" indent="-190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400" dirty="0" smtClean="0"/>
              <a:t>i.e., we choose a </a:t>
            </a:r>
            <a:r>
              <a:rPr lang="en-US" sz="2400" b="1" dirty="0" smtClean="0"/>
              <a:t>model structure</a:t>
            </a:r>
            <a:r>
              <a:rPr lang="en-US" sz="2400" dirty="0" smtClean="0"/>
              <a:t>, but no explicit </a:t>
            </a:r>
            <a:r>
              <a:rPr lang="en-US" sz="2400" b="1" dirty="0" smtClean="0"/>
              <a:t>parameters</a:t>
            </a:r>
            <a:r>
              <a:rPr lang="en-US" sz="2400" dirty="0" smtClean="0"/>
              <a:t> to learn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i="1" dirty="0" smtClean="0"/>
              <a:t>Algorithm</a:t>
            </a:r>
          </a:p>
          <a:p>
            <a:pPr marL="930275" indent="-508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Given an input test point </a:t>
            </a:r>
            <a:r>
              <a:rPr lang="en-US" i="1" dirty="0" smtClean="0"/>
              <a:t>P</a:t>
            </a:r>
            <a:r>
              <a:rPr lang="en-US" dirty="0" smtClean="0"/>
              <a:t>, find the </a:t>
            </a:r>
            <a:r>
              <a:rPr lang="en-US" i="1" dirty="0" smtClean="0"/>
              <a:t>k</a:t>
            </a:r>
            <a:r>
              <a:rPr lang="en-US" dirty="0" smtClean="0"/>
              <a:t> points in the training set with smallest distance to </a:t>
            </a:r>
            <a:r>
              <a:rPr lang="en-US" i="1" dirty="0" smtClean="0"/>
              <a:t>P</a:t>
            </a:r>
            <a:endParaRPr lang="en-US" dirty="0" smtClean="0"/>
          </a:p>
          <a:p>
            <a:pPr marL="930275" indent="-508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Count up their labels as “votes”</a:t>
            </a:r>
          </a:p>
          <a:p>
            <a:pPr marL="930275" indent="-508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Label </a:t>
            </a:r>
            <a:r>
              <a:rPr lang="en-US" i="1" dirty="0" smtClean="0"/>
              <a:t>P</a:t>
            </a:r>
            <a:r>
              <a:rPr lang="en-US" dirty="0" smtClean="0"/>
              <a:t> as the class with the highest vote count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8884" y="5829635"/>
            <a:ext cx="9834231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k</a:t>
            </a:r>
            <a:r>
              <a:rPr lang="en-US" sz="2400" dirty="0" smtClean="0"/>
              <a:t> is a </a:t>
            </a:r>
            <a:r>
              <a:rPr lang="en-US" sz="2400" b="1" u="sng" dirty="0" err="1" smtClean="0"/>
              <a:t>hyperparameter</a:t>
            </a:r>
            <a:r>
              <a:rPr lang="en-US" sz="2400" dirty="0" smtClean="0"/>
              <a:t> – a part of the model structure that we have to choose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07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7483540" y="2311166"/>
            <a:ext cx="1778800" cy="1778800"/>
          </a:xfrm>
          <a:prstGeom prst="ellipse">
            <a:avLst/>
          </a:prstGeom>
          <a:solidFill>
            <a:schemeClr val="accent4">
              <a:alpha val="19000"/>
            </a:schemeClr>
          </a:solidFill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k-NN classification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422067" y="1956392"/>
            <a:ext cx="0" cy="3104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22067" y="5061099"/>
            <a:ext cx="4295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riangle 11"/>
          <p:cNvSpPr/>
          <p:nvPr/>
        </p:nvSpPr>
        <p:spPr>
          <a:xfrm>
            <a:off x="7275026" y="3336740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8645753" y="2175653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>
            <a:off x="9745348" y="3020589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>
            <a:off x="8645753" y="3506861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>
            <a:off x="9074017" y="2848584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>
            <a:off x="9645213" y="3868839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36736" y="2763456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274488" y="4046630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86804" y="4145689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274488" y="4450970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51374" y="4553865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66349" y="4068062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7883" y="2588152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184782" y="4114666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/>
          <p:cNvSpPr/>
          <p:nvPr/>
        </p:nvSpPr>
        <p:spPr>
          <a:xfrm>
            <a:off x="8179098" y="3042491"/>
            <a:ext cx="387684" cy="316151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94773" y="3348479"/>
            <a:ext cx="537917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638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Algorithm</a:t>
            </a:r>
          </a:p>
          <a:p>
            <a:pPr marL="528638" indent="-4016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 smtClean="0"/>
              <a:t>Find the </a:t>
            </a:r>
            <a:r>
              <a:rPr lang="en-US" sz="2800" i="1" dirty="0"/>
              <a:t>k</a:t>
            </a:r>
            <a:r>
              <a:rPr lang="en-US" sz="2800" dirty="0"/>
              <a:t> </a:t>
            </a:r>
            <a:r>
              <a:rPr lang="en-US" sz="2800" dirty="0" smtClean="0"/>
              <a:t>labeled points</a:t>
            </a:r>
            <a:br>
              <a:rPr lang="en-US" sz="2800" dirty="0" smtClean="0"/>
            </a:br>
            <a:r>
              <a:rPr lang="en-US" sz="2800" dirty="0" smtClean="0"/>
              <a:t>with </a:t>
            </a:r>
            <a:r>
              <a:rPr lang="en-US" sz="2800" dirty="0"/>
              <a:t>smallest distance to </a:t>
            </a:r>
            <a:r>
              <a:rPr lang="en-US" sz="2800" i="1" dirty="0"/>
              <a:t>P</a:t>
            </a:r>
            <a:endParaRPr lang="en-US" sz="2800" dirty="0"/>
          </a:p>
          <a:p>
            <a:pPr marL="528638" indent="-4016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Count up their labels as “votes”</a:t>
            </a:r>
          </a:p>
          <a:p>
            <a:pPr marL="528638" indent="-4016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Label </a:t>
            </a:r>
            <a:r>
              <a:rPr lang="en-US" sz="2800" i="1" dirty="0"/>
              <a:t>P</a:t>
            </a:r>
            <a:r>
              <a:rPr lang="en-US" sz="2800" dirty="0"/>
              <a:t> as the class with the highest vote count</a:t>
            </a:r>
          </a:p>
        </p:txBody>
      </p:sp>
      <p:sp>
        <p:nvSpPr>
          <p:cNvPr id="29" name="Oval 28"/>
          <p:cNvSpPr/>
          <p:nvPr/>
        </p:nvSpPr>
        <p:spPr>
          <a:xfrm>
            <a:off x="8412666" y="5538308"/>
            <a:ext cx="300977" cy="29049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8412666" y="6103075"/>
            <a:ext cx="306121" cy="293478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39073" y="545842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9057980" y="6030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7348278" y="5719656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Votes</a:t>
            </a:r>
            <a:endParaRPr lang="en-US" sz="2400" i="1" u="sng" dirty="0"/>
          </a:p>
        </p:txBody>
      </p:sp>
      <p:sp>
        <p:nvSpPr>
          <p:cNvPr id="34" name="TextBox 33"/>
          <p:cNvSpPr txBox="1"/>
          <p:nvPr/>
        </p:nvSpPr>
        <p:spPr>
          <a:xfrm>
            <a:off x="802947" y="1329302"/>
            <a:ext cx="33586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/>
              <a:t>Given</a:t>
            </a:r>
          </a:p>
          <a:p>
            <a:pPr marL="465138" marR="0" lvl="0" indent="-254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dirty="0" smtClean="0"/>
              <a:t>Labeled data</a:t>
            </a:r>
          </a:p>
          <a:p>
            <a:pPr marL="465138" marR="0" lvl="0" indent="-254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dirty="0" smtClean="0"/>
              <a:t>Test point </a:t>
            </a:r>
            <a:r>
              <a:rPr lang="en-US" sz="2800" i="1" dirty="0" smtClean="0"/>
              <a:t>P </a:t>
            </a:r>
            <a:r>
              <a:rPr lang="en-US" sz="2800" dirty="0" smtClean="0"/>
              <a:t>(    )</a:t>
            </a:r>
            <a:endParaRPr lang="en-US" sz="2800" i="1" dirty="0" smtClean="0"/>
          </a:p>
          <a:p>
            <a:pPr marL="465138" marR="0" lvl="0" indent="-254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dirty="0" smtClean="0"/>
              <a:t>Euclidean distance</a:t>
            </a:r>
            <a:endParaRPr lang="en-US" sz="2800" dirty="0"/>
          </a:p>
        </p:txBody>
      </p:sp>
      <p:sp>
        <p:nvSpPr>
          <p:cNvPr id="36" name="5-Point Star 35"/>
          <p:cNvSpPr/>
          <p:nvPr/>
        </p:nvSpPr>
        <p:spPr>
          <a:xfrm>
            <a:off x="3181738" y="2278059"/>
            <a:ext cx="365424" cy="297998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9" grpId="0" animBg="1"/>
      <p:bldP spid="30" grpId="0" animBg="1"/>
      <p:bldP spid="31" grpId="0"/>
      <p:bldP spid="32" grpId="0"/>
      <p:bldP spid="33" grpId="0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k-NN classification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422067" y="1956392"/>
            <a:ext cx="0" cy="3104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22067" y="5061099"/>
            <a:ext cx="4295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riangle 11"/>
          <p:cNvSpPr/>
          <p:nvPr/>
        </p:nvSpPr>
        <p:spPr>
          <a:xfrm>
            <a:off x="7275026" y="3336740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8645753" y="2175653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>
            <a:off x="9745348" y="3020589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>
            <a:off x="8645753" y="3506861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>
            <a:off x="9074017" y="2848584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>
            <a:off x="9645213" y="3868839"/>
            <a:ext cx="200269" cy="172005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36736" y="2763456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274488" y="4046630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86804" y="4145689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274488" y="4450970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151374" y="4553865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66349" y="4068062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87883" y="2588152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184782" y="4114666"/>
            <a:ext cx="196904" cy="17025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94773" y="3348479"/>
            <a:ext cx="537917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638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Algorithm</a:t>
            </a:r>
          </a:p>
          <a:p>
            <a:pPr marL="528638" indent="-4016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 smtClean="0"/>
              <a:t>Find the </a:t>
            </a:r>
            <a:r>
              <a:rPr lang="en-US" sz="2800" i="1" dirty="0"/>
              <a:t>k</a:t>
            </a:r>
            <a:r>
              <a:rPr lang="en-US" sz="2800" dirty="0"/>
              <a:t> </a:t>
            </a:r>
            <a:r>
              <a:rPr lang="en-US" sz="2800" dirty="0" smtClean="0"/>
              <a:t>labeled points</a:t>
            </a:r>
            <a:br>
              <a:rPr lang="en-US" sz="2800" dirty="0" smtClean="0"/>
            </a:br>
            <a:r>
              <a:rPr lang="en-US" sz="2800" dirty="0" smtClean="0"/>
              <a:t>with </a:t>
            </a:r>
            <a:r>
              <a:rPr lang="en-US" sz="2800" dirty="0"/>
              <a:t>smallest distance to </a:t>
            </a:r>
            <a:r>
              <a:rPr lang="en-US" sz="2800" i="1" dirty="0"/>
              <a:t>P</a:t>
            </a:r>
            <a:endParaRPr lang="en-US" sz="2800" dirty="0"/>
          </a:p>
          <a:p>
            <a:pPr marL="528638" indent="-4016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Count up their labels as “votes”</a:t>
            </a:r>
          </a:p>
          <a:p>
            <a:pPr marL="528638" indent="-4016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 dirty="0"/>
              <a:t>Label </a:t>
            </a:r>
            <a:r>
              <a:rPr lang="en-US" sz="2800" i="1" dirty="0"/>
              <a:t>P</a:t>
            </a:r>
            <a:r>
              <a:rPr lang="en-US" sz="2800" dirty="0"/>
              <a:t> as the class with the highest vote count</a:t>
            </a:r>
          </a:p>
        </p:txBody>
      </p:sp>
      <p:sp>
        <p:nvSpPr>
          <p:cNvPr id="29" name="Oval 28"/>
          <p:cNvSpPr/>
          <p:nvPr/>
        </p:nvSpPr>
        <p:spPr>
          <a:xfrm>
            <a:off x="8412666" y="5538308"/>
            <a:ext cx="300977" cy="29049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8412666" y="6103075"/>
            <a:ext cx="306121" cy="293478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039073" y="545842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9057980" y="60301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7348278" y="5719656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Votes</a:t>
            </a:r>
            <a:endParaRPr lang="en-US" sz="2400" i="1" u="sng" dirty="0"/>
          </a:p>
        </p:txBody>
      </p:sp>
      <p:sp>
        <p:nvSpPr>
          <p:cNvPr id="34" name="TextBox 33"/>
          <p:cNvSpPr txBox="1"/>
          <p:nvPr/>
        </p:nvSpPr>
        <p:spPr>
          <a:xfrm>
            <a:off x="802947" y="1329302"/>
            <a:ext cx="33586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/>
              <a:t>Given</a:t>
            </a:r>
          </a:p>
          <a:p>
            <a:pPr marL="465138" marR="0" lvl="0" indent="-254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dirty="0" smtClean="0"/>
              <a:t>Labeled data</a:t>
            </a:r>
          </a:p>
          <a:p>
            <a:pPr marL="465138" marR="0" lvl="0" indent="-254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dirty="0" smtClean="0"/>
              <a:t>Test point </a:t>
            </a:r>
            <a:r>
              <a:rPr lang="en-US" sz="2800" i="1" dirty="0" smtClean="0"/>
              <a:t>P </a:t>
            </a:r>
            <a:r>
              <a:rPr lang="en-US" sz="2800" dirty="0" smtClean="0"/>
              <a:t>(    )</a:t>
            </a:r>
            <a:endParaRPr lang="en-US" sz="2800" i="1" dirty="0" smtClean="0"/>
          </a:p>
          <a:p>
            <a:pPr marL="465138" marR="0" lvl="0" indent="-254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dirty="0" smtClean="0"/>
              <a:t>Euclidean distance</a:t>
            </a:r>
            <a:endParaRPr lang="en-US" sz="2800" dirty="0"/>
          </a:p>
        </p:txBody>
      </p:sp>
      <p:sp>
        <p:nvSpPr>
          <p:cNvPr id="36" name="5-Point Star 35"/>
          <p:cNvSpPr/>
          <p:nvPr/>
        </p:nvSpPr>
        <p:spPr>
          <a:xfrm>
            <a:off x="3181738" y="2278059"/>
            <a:ext cx="365424" cy="297998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/>
          <p:cNvSpPr/>
          <p:nvPr/>
        </p:nvSpPr>
        <p:spPr>
          <a:xfrm>
            <a:off x="8179888" y="3046265"/>
            <a:ext cx="395139" cy="312377"/>
          </a:xfrm>
          <a:prstGeom prst="triangle">
            <a:avLst/>
          </a:prstGeom>
          <a:solidFill>
            <a:schemeClr val="accent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feature representations for k-NN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6" y="1990294"/>
            <a:ext cx="2646947" cy="1434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27" y="1988823"/>
            <a:ext cx="1978529" cy="1409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896" y="1991767"/>
            <a:ext cx="2196036" cy="143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65" y="1988823"/>
            <a:ext cx="2342822" cy="1572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99" y="4632968"/>
            <a:ext cx="1460498" cy="1827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62" y="4820071"/>
            <a:ext cx="1356893" cy="14993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98" y="4408760"/>
            <a:ext cx="1596188" cy="2117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29" y="4665334"/>
            <a:ext cx="1654066" cy="16540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5776" y="1427299"/>
            <a:ext cx="126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Landscapes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5776" y="4224094"/>
            <a:ext cx="9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Portraits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6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/>
          <p:cNvCxnSpPr/>
          <p:nvPr/>
        </p:nvCxnSpPr>
        <p:spPr>
          <a:xfrm>
            <a:off x="3697214" y="5404232"/>
            <a:ext cx="0" cy="5313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193168" y="4033822"/>
            <a:ext cx="0" cy="19017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727615" y="3178159"/>
            <a:ext cx="32143" cy="27574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feature - </a:t>
            </a:r>
            <a:r>
              <a:rPr lang="en-US" i="1" dirty="0" err="1" smtClean="0"/>
              <a:t>Height:Width</a:t>
            </a:r>
            <a:r>
              <a:rPr lang="en-US" dirty="0" smtClean="0"/>
              <a:t> ratio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058779" y="5935579"/>
            <a:ext cx="10395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9939" y="6421575"/>
            <a:ext cx="193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/>
              <a:t>Height:Width</a:t>
            </a:r>
            <a:r>
              <a:rPr lang="en-US" i="1" dirty="0" smtClean="0"/>
              <a:t> ratio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15" y="3629329"/>
            <a:ext cx="683122" cy="754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60" y="4632840"/>
            <a:ext cx="687142" cy="8600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54" y="3253004"/>
            <a:ext cx="875627" cy="11614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6" y="4336872"/>
            <a:ext cx="814332" cy="8143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99" y="4972875"/>
            <a:ext cx="831474" cy="5922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63" y="2809774"/>
            <a:ext cx="934589" cy="6093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50" y="3797840"/>
            <a:ext cx="908576" cy="6099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52" y="4403155"/>
            <a:ext cx="966236" cy="523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61003" y="403382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0.542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07617" y="460354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0.712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0390" y="240815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0.652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37412" y="344208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0.671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42605" y="42082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66560" y="319327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67151" y="28836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1.33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68376" y="40235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671464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51676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4949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51731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68404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65318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0.5</a:t>
            </a:r>
            <a:endParaRPr lang="en-US" sz="1400"/>
          </a:p>
        </p:txBody>
      </p:sp>
      <p:sp>
        <p:nvSpPr>
          <p:cNvPr id="44" name="TextBox 43"/>
          <p:cNvSpPr txBox="1"/>
          <p:nvPr/>
        </p:nvSpPr>
        <p:spPr>
          <a:xfrm>
            <a:off x="3697214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0.75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04334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1.0</a:t>
            </a:r>
            <a:endParaRPr lang="en-US" sz="1400"/>
          </a:p>
        </p:txBody>
      </p:sp>
      <p:sp>
        <p:nvSpPr>
          <p:cNvPr id="46" name="TextBox 45"/>
          <p:cNvSpPr txBox="1"/>
          <p:nvPr/>
        </p:nvSpPr>
        <p:spPr>
          <a:xfrm>
            <a:off x="8287489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1.25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1047789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1.5</a:t>
            </a:r>
            <a:endParaRPr lang="en-US" sz="1400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201453" y="4942576"/>
            <a:ext cx="11575" cy="993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49492" y="5157651"/>
            <a:ext cx="0" cy="7133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063276" y="4364609"/>
            <a:ext cx="0" cy="15860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8" idx="2"/>
          </p:cNvCxnSpPr>
          <p:nvPr/>
        </p:nvCxnSpPr>
        <p:spPr>
          <a:xfrm>
            <a:off x="8551731" y="5492847"/>
            <a:ext cx="0" cy="4513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563867" y="4417008"/>
            <a:ext cx="0" cy="151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181194" y="4607774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696588" y="3451366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260015" y="2408153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61090" y="4023537"/>
            <a:ext cx="1154581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682093" y="4065913"/>
            <a:ext cx="999483" cy="1205452"/>
          </a:xfrm>
          <a:prstGeom prst="rect">
            <a:avLst/>
          </a:prstGeom>
          <a:noFill/>
          <a:ln w="4762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551819" y="3229784"/>
            <a:ext cx="999483" cy="1205452"/>
          </a:xfrm>
          <a:prstGeom prst="rect">
            <a:avLst/>
          </a:prstGeom>
          <a:noFill/>
          <a:ln w="4762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064125" y="2889883"/>
            <a:ext cx="999483" cy="1687651"/>
          </a:xfrm>
          <a:prstGeom prst="rect">
            <a:avLst/>
          </a:prstGeom>
          <a:noFill/>
          <a:ln w="4762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033677" y="4198780"/>
            <a:ext cx="999483" cy="1366324"/>
          </a:xfrm>
          <a:prstGeom prst="rect">
            <a:avLst/>
          </a:prstGeom>
          <a:noFill/>
          <a:ln w="4762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050586" y="2551555"/>
            <a:ext cx="7232" cy="3384023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697214" y="5404232"/>
            <a:ext cx="0" cy="5313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193168" y="4033822"/>
            <a:ext cx="0" cy="19017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727615" y="3178159"/>
            <a:ext cx="32143" cy="27574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feature - </a:t>
            </a:r>
            <a:r>
              <a:rPr lang="en-US" i="1" dirty="0" err="1"/>
              <a:t>Height:Width</a:t>
            </a:r>
            <a:r>
              <a:rPr lang="en-US" dirty="0"/>
              <a:t> ratio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058779" y="5935579"/>
            <a:ext cx="10395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9939" y="6421575"/>
            <a:ext cx="193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/>
              <a:t>Height:Width</a:t>
            </a:r>
            <a:r>
              <a:rPr lang="en-US" i="1" dirty="0" smtClean="0"/>
              <a:t> ratio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15" y="3629329"/>
            <a:ext cx="683122" cy="754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60" y="4632840"/>
            <a:ext cx="687142" cy="8600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54" y="3253004"/>
            <a:ext cx="875627" cy="11614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6" y="4336872"/>
            <a:ext cx="814332" cy="8143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99" y="4972875"/>
            <a:ext cx="831474" cy="5922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63" y="2809774"/>
            <a:ext cx="934589" cy="6093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50" y="3797840"/>
            <a:ext cx="908576" cy="6099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52" y="4403155"/>
            <a:ext cx="966236" cy="523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61003" y="403382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0.542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07617" y="460354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0.712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0390" y="240815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0.652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37412" y="344208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0.671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42605" y="42082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66560" y="319327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67151" y="28836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1.33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68376" y="40235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671464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51676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4949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51731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68404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65318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0.5</a:t>
            </a:r>
            <a:endParaRPr lang="en-US" sz="1400"/>
          </a:p>
        </p:txBody>
      </p:sp>
      <p:sp>
        <p:nvSpPr>
          <p:cNvPr id="44" name="TextBox 43"/>
          <p:cNvSpPr txBox="1"/>
          <p:nvPr/>
        </p:nvSpPr>
        <p:spPr>
          <a:xfrm>
            <a:off x="3697214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0.75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04334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1.0</a:t>
            </a:r>
            <a:endParaRPr lang="en-US" sz="1400"/>
          </a:p>
        </p:txBody>
      </p:sp>
      <p:sp>
        <p:nvSpPr>
          <p:cNvPr id="46" name="TextBox 45"/>
          <p:cNvSpPr txBox="1"/>
          <p:nvPr/>
        </p:nvSpPr>
        <p:spPr>
          <a:xfrm>
            <a:off x="8287489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1.25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1047789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1.5</a:t>
            </a:r>
            <a:endParaRPr lang="en-US" sz="1400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201453" y="4942576"/>
            <a:ext cx="11575" cy="993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49492" y="5157651"/>
            <a:ext cx="0" cy="7133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063276" y="4364609"/>
            <a:ext cx="0" cy="15860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8" idx="2"/>
          </p:cNvCxnSpPr>
          <p:nvPr/>
        </p:nvCxnSpPr>
        <p:spPr>
          <a:xfrm>
            <a:off x="8551731" y="5492847"/>
            <a:ext cx="0" cy="4513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563867" y="4417008"/>
            <a:ext cx="0" cy="151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12" y="1451738"/>
            <a:ext cx="1250811" cy="95436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688753" y="10601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0.763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307617" y="1060112"/>
            <a:ext cx="1492983" cy="1491443"/>
          </a:xfrm>
          <a:prstGeom prst="rect">
            <a:avLst/>
          </a:prstGeom>
          <a:noFill/>
          <a:ln w="666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695932" y="3436436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267122" y="2394827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81194" y="4607774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" grpId="0" animBg="1"/>
      <p:bldP spid="52" grpId="0" animBg="1"/>
      <p:bldP spid="54" grpId="0" animBg="1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8531"/>
            <a:ext cx="10515600" cy="4351338"/>
          </a:xfrm>
        </p:spPr>
        <p:txBody>
          <a:bodyPr/>
          <a:lstStyle/>
          <a:p>
            <a:pPr marL="514350" indent="-514350">
              <a:spcBef>
                <a:spcPts val="1600"/>
              </a:spcBef>
              <a:buFont typeface="+mj-lt"/>
              <a:buAutoNum type="arabicParenR"/>
            </a:pPr>
            <a:r>
              <a:rPr lang="en-US" dirty="0" smtClean="0"/>
              <a:t>You want to model time from order to package delivery as a function of the weight of the ordered items.</a:t>
            </a:r>
            <a:br>
              <a:rPr lang="en-US" dirty="0" smtClean="0"/>
            </a:br>
            <a:r>
              <a:rPr lang="en-US" dirty="0" smtClean="0"/>
              <a:t>Is this </a:t>
            </a:r>
            <a:r>
              <a:rPr lang="en-US" b="1" dirty="0" smtClean="0"/>
              <a:t>classification</a:t>
            </a:r>
            <a:r>
              <a:rPr lang="en-US" dirty="0" smtClean="0"/>
              <a:t>, </a:t>
            </a:r>
            <a:r>
              <a:rPr lang="en-US" b="1" dirty="0" smtClean="0"/>
              <a:t>regression</a:t>
            </a:r>
            <a:r>
              <a:rPr lang="en-US" dirty="0" smtClean="0"/>
              <a:t>, or </a:t>
            </a:r>
            <a:r>
              <a:rPr lang="en-US" b="1" dirty="0" smtClean="0"/>
              <a:t>clustering</a:t>
            </a:r>
            <a:r>
              <a:rPr lang="en-US" dirty="0" smtClean="0"/>
              <a:t>?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arenR"/>
            </a:pPr>
            <a:r>
              <a:rPr lang="en-US" dirty="0" smtClean="0"/>
              <a:t>You are training a model to group together points with similar feature values.</a:t>
            </a:r>
            <a:br>
              <a:rPr lang="en-US" dirty="0" smtClean="0"/>
            </a:br>
            <a:r>
              <a:rPr lang="en-US" dirty="0" smtClean="0"/>
              <a:t>Are you using </a:t>
            </a:r>
            <a:r>
              <a:rPr lang="en-US" b="1" dirty="0" smtClean="0"/>
              <a:t>supervised</a:t>
            </a:r>
            <a:r>
              <a:rPr lang="en-US" dirty="0" smtClean="0"/>
              <a:t> or </a:t>
            </a:r>
            <a:r>
              <a:rPr lang="en-US" b="1" dirty="0" smtClean="0"/>
              <a:t>unsupervised</a:t>
            </a:r>
            <a:r>
              <a:rPr lang="en-US" dirty="0" smtClean="0"/>
              <a:t> learning?</a:t>
            </a:r>
          </a:p>
          <a:p>
            <a:pPr marL="514350" indent="-514350">
              <a:spcBef>
                <a:spcPts val="1600"/>
              </a:spcBef>
              <a:buFont typeface="+mj-lt"/>
              <a:buAutoNum type="arabicParenR"/>
            </a:pPr>
            <a:r>
              <a:rPr lang="en-US" dirty="0" smtClean="0"/>
              <a:t>Your model has 6,000 parameters, and you’re using 3 feature functions for input.</a:t>
            </a:r>
            <a:br>
              <a:rPr lang="en-US" dirty="0" smtClean="0"/>
            </a:br>
            <a:r>
              <a:rPr lang="en-US" dirty="0" smtClean="0"/>
              <a:t>Are you likely to </a:t>
            </a:r>
            <a:r>
              <a:rPr lang="en-US" dirty="0" err="1" smtClean="0"/>
              <a:t>overfit</a:t>
            </a:r>
            <a:r>
              <a:rPr lang="en-US" dirty="0" smtClean="0"/>
              <a:t>?  </a:t>
            </a:r>
            <a:r>
              <a:rPr lang="en-US" b="1" dirty="0" smtClean="0"/>
              <a:t>Yes</a:t>
            </a:r>
            <a:r>
              <a:rPr lang="en-US" dirty="0" smtClean="0"/>
              <a:t> or </a:t>
            </a:r>
            <a:r>
              <a:rPr lang="en-US" b="1" dirty="0" smtClean="0"/>
              <a:t>No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0694" y="5614737"/>
            <a:ext cx="7090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What is your current biggest question about machine learning (or significance testing)?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527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4050586" y="2551555"/>
            <a:ext cx="7232" cy="3384023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697214" y="5404232"/>
            <a:ext cx="0" cy="5313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193168" y="4033822"/>
            <a:ext cx="0" cy="19017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727615" y="3178159"/>
            <a:ext cx="32143" cy="27574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feature - </a:t>
            </a:r>
            <a:r>
              <a:rPr lang="en-US" i="1" dirty="0" err="1"/>
              <a:t>Height:Width</a:t>
            </a:r>
            <a:r>
              <a:rPr lang="en-US" dirty="0"/>
              <a:t> ratio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058779" y="5935579"/>
            <a:ext cx="10395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9939" y="6421575"/>
            <a:ext cx="193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/>
              <a:t>Height:Width</a:t>
            </a:r>
            <a:r>
              <a:rPr lang="en-US" i="1" dirty="0" smtClean="0"/>
              <a:t> ratio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15" y="3629329"/>
            <a:ext cx="683122" cy="754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60" y="4632840"/>
            <a:ext cx="687142" cy="8600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54" y="3253004"/>
            <a:ext cx="875627" cy="11614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6" y="4336872"/>
            <a:ext cx="814332" cy="8143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99" y="4972875"/>
            <a:ext cx="831474" cy="5922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63" y="2809774"/>
            <a:ext cx="934589" cy="6093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50" y="3797840"/>
            <a:ext cx="908576" cy="6099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52" y="4403155"/>
            <a:ext cx="966236" cy="523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61003" y="403382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0.542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07617" y="460354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0.712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0390" y="240815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0.652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37412" y="344208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0.671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42605" y="42082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66560" y="319327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67151" y="28836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1.33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68376" y="40235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671464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51676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4949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51731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68404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65318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0.5</a:t>
            </a:r>
            <a:endParaRPr lang="en-US" sz="1400"/>
          </a:p>
        </p:txBody>
      </p:sp>
      <p:sp>
        <p:nvSpPr>
          <p:cNvPr id="44" name="TextBox 43"/>
          <p:cNvSpPr txBox="1"/>
          <p:nvPr/>
        </p:nvSpPr>
        <p:spPr>
          <a:xfrm>
            <a:off x="3697214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0.75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04334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1.0</a:t>
            </a:r>
            <a:endParaRPr lang="en-US" sz="1400"/>
          </a:p>
        </p:txBody>
      </p:sp>
      <p:sp>
        <p:nvSpPr>
          <p:cNvPr id="46" name="TextBox 45"/>
          <p:cNvSpPr txBox="1"/>
          <p:nvPr/>
        </p:nvSpPr>
        <p:spPr>
          <a:xfrm>
            <a:off x="8287489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1.25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1047789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1.5</a:t>
            </a:r>
            <a:endParaRPr lang="en-US" sz="1400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201453" y="4942576"/>
            <a:ext cx="11575" cy="993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49492" y="5157651"/>
            <a:ext cx="0" cy="7133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063276" y="4364609"/>
            <a:ext cx="0" cy="15860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8" idx="2"/>
          </p:cNvCxnSpPr>
          <p:nvPr/>
        </p:nvCxnSpPr>
        <p:spPr>
          <a:xfrm>
            <a:off x="8551731" y="5492847"/>
            <a:ext cx="0" cy="4513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563867" y="4417008"/>
            <a:ext cx="0" cy="151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12" y="1451738"/>
            <a:ext cx="1250811" cy="95436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688753" y="10601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0.763</a:t>
            </a:r>
            <a:endParaRPr lang="en-US" dirty="0" smtClean="0"/>
          </a:p>
        </p:txBody>
      </p:sp>
      <p:sp>
        <p:nvSpPr>
          <p:cNvPr id="52" name="Rectangle 51"/>
          <p:cNvSpPr/>
          <p:nvPr/>
        </p:nvSpPr>
        <p:spPr>
          <a:xfrm>
            <a:off x="2695932" y="3436436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267122" y="2394827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81194" y="4607774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393082" y="1093101"/>
            <a:ext cx="1393231" cy="1377952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90" y="1385281"/>
            <a:ext cx="772321" cy="6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5394081" y="2592819"/>
            <a:ext cx="7232" cy="3384023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697214" y="5404232"/>
            <a:ext cx="0" cy="5313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193168" y="4033822"/>
            <a:ext cx="0" cy="19017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727615" y="3178159"/>
            <a:ext cx="32143" cy="27574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feature - </a:t>
            </a:r>
            <a:r>
              <a:rPr lang="en-US" i="1" dirty="0" err="1"/>
              <a:t>Height:Width</a:t>
            </a:r>
            <a:r>
              <a:rPr lang="en-US" dirty="0"/>
              <a:t> ratio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058779" y="5935579"/>
            <a:ext cx="10395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9939" y="6421575"/>
            <a:ext cx="193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/>
              <a:t>Height:Width</a:t>
            </a:r>
            <a:r>
              <a:rPr lang="en-US" i="1" dirty="0" smtClean="0"/>
              <a:t> ratio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15" y="3629329"/>
            <a:ext cx="683122" cy="754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60" y="4632840"/>
            <a:ext cx="687142" cy="8600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54" y="3253004"/>
            <a:ext cx="875627" cy="11614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6" y="4336872"/>
            <a:ext cx="814332" cy="8143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99" y="4972875"/>
            <a:ext cx="831474" cy="5922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63" y="2809774"/>
            <a:ext cx="934589" cy="6093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50" y="3797840"/>
            <a:ext cx="908576" cy="6099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52" y="4403155"/>
            <a:ext cx="966236" cy="523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61003" y="403382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0.542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07617" y="460354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0.712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0390" y="240815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0.652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37412" y="344208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0.671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42605" y="42082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66560" y="319327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67151" y="28836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1.33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68376" y="40235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671464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51676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4949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51731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68404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65318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0.5</a:t>
            </a:r>
            <a:endParaRPr lang="en-US" sz="1400"/>
          </a:p>
        </p:txBody>
      </p:sp>
      <p:sp>
        <p:nvSpPr>
          <p:cNvPr id="44" name="TextBox 43"/>
          <p:cNvSpPr txBox="1"/>
          <p:nvPr/>
        </p:nvSpPr>
        <p:spPr>
          <a:xfrm>
            <a:off x="3697214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0.75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04334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1.0</a:t>
            </a:r>
            <a:endParaRPr lang="en-US" sz="1400"/>
          </a:p>
        </p:txBody>
      </p:sp>
      <p:sp>
        <p:nvSpPr>
          <p:cNvPr id="46" name="TextBox 45"/>
          <p:cNvSpPr txBox="1"/>
          <p:nvPr/>
        </p:nvSpPr>
        <p:spPr>
          <a:xfrm>
            <a:off x="8287489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1.25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1047789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1.5</a:t>
            </a:r>
            <a:endParaRPr lang="en-US" sz="1400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201453" y="4942576"/>
            <a:ext cx="11575" cy="993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49492" y="5157651"/>
            <a:ext cx="0" cy="7133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063276" y="4364609"/>
            <a:ext cx="0" cy="15860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8" idx="2"/>
          </p:cNvCxnSpPr>
          <p:nvPr/>
        </p:nvCxnSpPr>
        <p:spPr>
          <a:xfrm>
            <a:off x="8551731" y="5492847"/>
            <a:ext cx="0" cy="4513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563867" y="4417008"/>
            <a:ext cx="0" cy="151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46088" y="113447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0.903</a:t>
            </a:r>
          </a:p>
        </p:txBody>
      </p:sp>
      <p:sp>
        <p:nvSpPr>
          <p:cNvPr id="3" name="Rectangle 2"/>
          <p:cNvSpPr/>
          <p:nvPr/>
        </p:nvSpPr>
        <p:spPr>
          <a:xfrm>
            <a:off x="4719442" y="1176955"/>
            <a:ext cx="1363742" cy="1362335"/>
          </a:xfrm>
          <a:prstGeom prst="rect">
            <a:avLst/>
          </a:prstGeom>
          <a:noFill/>
          <a:ln w="666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181194" y="4607774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682093" y="4065913"/>
            <a:ext cx="999483" cy="1205452"/>
          </a:xfrm>
          <a:prstGeom prst="rect">
            <a:avLst/>
          </a:prstGeom>
          <a:noFill/>
          <a:ln w="4762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98" y="1522944"/>
            <a:ext cx="1058212" cy="95541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551819" y="3229784"/>
            <a:ext cx="999483" cy="1205452"/>
          </a:xfrm>
          <a:prstGeom prst="rect">
            <a:avLst/>
          </a:prstGeom>
          <a:noFill/>
          <a:ln w="4762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" grpId="0" animBg="1"/>
      <p:bldP spid="50" grpId="0" animBg="1"/>
      <p:bldP spid="52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5394081" y="2592819"/>
            <a:ext cx="7232" cy="3384023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697214" y="5404232"/>
            <a:ext cx="0" cy="5313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193168" y="4033822"/>
            <a:ext cx="0" cy="19017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727615" y="3178159"/>
            <a:ext cx="32143" cy="27574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feature - </a:t>
            </a:r>
            <a:r>
              <a:rPr lang="en-US" i="1" dirty="0" err="1"/>
              <a:t>Height:Width</a:t>
            </a:r>
            <a:r>
              <a:rPr lang="en-US" dirty="0"/>
              <a:t> ratio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058779" y="5935579"/>
            <a:ext cx="10395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9939" y="6421575"/>
            <a:ext cx="193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/>
              <a:t>Height:Width</a:t>
            </a:r>
            <a:r>
              <a:rPr lang="en-US" i="1" dirty="0" smtClean="0"/>
              <a:t> ratio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15" y="3629329"/>
            <a:ext cx="683122" cy="7548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60" y="4632840"/>
            <a:ext cx="687142" cy="8600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54" y="3253004"/>
            <a:ext cx="875627" cy="11614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16" y="4336872"/>
            <a:ext cx="814332" cy="8143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99" y="4972875"/>
            <a:ext cx="831474" cy="5922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63" y="2809774"/>
            <a:ext cx="934589" cy="6093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50" y="3797840"/>
            <a:ext cx="908576" cy="6099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52" y="4403155"/>
            <a:ext cx="966236" cy="523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61003" y="403382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0.542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07617" y="460354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0.712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0390" y="240815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0.652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37412" y="344208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0.671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42605" y="420820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66560" y="319327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67151" y="288367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1.33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68376" y="40235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671464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51676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4949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51731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684042" y="5757360"/>
            <a:ext cx="0" cy="3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65318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0.5</a:t>
            </a:r>
            <a:endParaRPr lang="en-US" sz="1400"/>
          </a:p>
        </p:txBody>
      </p:sp>
      <p:sp>
        <p:nvSpPr>
          <p:cNvPr id="44" name="TextBox 43"/>
          <p:cNvSpPr txBox="1"/>
          <p:nvPr/>
        </p:nvSpPr>
        <p:spPr>
          <a:xfrm>
            <a:off x="3697214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0.75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04334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1.0</a:t>
            </a:r>
            <a:endParaRPr lang="en-US" sz="1400"/>
          </a:p>
        </p:txBody>
      </p:sp>
      <p:sp>
        <p:nvSpPr>
          <p:cNvPr id="46" name="TextBox 45"/>
          <p:cNvSpPr txBox="1"/>
          <p:nvPr/>
        </p:nvSpPr>
        <p:spPr>
          <a:xfrm>
            <a:off x="8287489" y="6113798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1.25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10477896" y="611379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1.5</a:t>
            </a:r>
            <a:endParaRPr lang="en-US" sz="1400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201453" y="4942576"/>
            <a:ext cx="11575" cy="99300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49492" y="5157651"/>
            <a:ext cx="0" cy="7133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063276" y="4364609"/>
            <a:ext cx="0" cy="15860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8" idx="2"/>
          </p:cNvCxnSpPr>
          <p:nvPr/>
        </p:nvCxnSpPr>
        <p:spPr>
          <a:xfrm>
            <a:off x="8551731" y="5492847"/>
            <a:ext cx="0" cy="4513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563867" y="4417008"/>
            <a:ext cx="0" cy="15185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046088" y="113447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0.903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181194" y="4607774"/>
            <a:ext cx="999483" cy="1048851"/>
          </a:xfrm>
          <a:prstGeom prst="rect">
            <a:avLst/>
          </a:prstGeom>
          <a:noFill/>
          <a:ln w="53975" cmpd="dbl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682093" y="4065913"/>
            <a:ext cx="999483" cy="1205452"/>
          </a:xfrm>
          <a:prstGeom prst="rect">
            <a:avLst/>
          </a:prstGeom>
          <a:noFill/>
          <a:ln w="4762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98" y="1522944"/>
            <a:ext cx="1058212" cy="95541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551819" y="3229784"/>
            <a:ext cx="999483" cy="1205452"/>
          </a:xfrm>
          <a:prstGeom prst="rect">
            <a:avLst/>
          </a:prstGeom>
          <a:noFill/>
          <a:ln w="4762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790896" y="1158505"/>
            <a:ext cx="1252450" cy="1354027"/>
          </a:xfrm>
          <a:prstGeom prst="rect">
            <a:avLst/>
          </a:prstGeom>
          <a:noFill/>
          <a:ln w="4762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195" y="1544396"/>
            <a:ext cx="521550" cy="5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0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other feature representations for these data?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6" y="1990294"/>
            <a:ext cx="2646947" cy="1434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27" y="1988823"/>
            <a:ext cx="1978529" cy="1409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896" y="1991767"/>
            <a:ext cx="2196036" cy="143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65" y="1988823"/>
            <a:ext cx="2342822" cy="1572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99" y="4632968"/>
            <a:ext cx="1460498" cy="1827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62" y="4820071"/>
            <a:ext cx="1356893" cy="14993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98" y="4408760"/>
            <a:ext cx="1596188" cy="2117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029" y="4665334"/>
            <a:ext cx="1654066" cy="16540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5776" y="1427299"/>
            <a:ext cx="126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Landscapes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5776" y="4224094"/>
            <a:ext cx="9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Portraits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09954" y="363985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(L1)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04348" y="372791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(L2)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40417" y="346758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(L3)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036687" y="354325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(L4)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980539" y="634131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(P4)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69216" y="654618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(P3)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82973" y="6435486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(P2)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39633" y="6310568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to think about with </a:t>
            </a:r>
            <a:r>
              <a:rPr lang="en-US" i="1" dirty="0" smtClean="0"/>
              <a:t>k-</a:t>
            </a:r>
            <a:r>
              <a:rPr lang="en-US" dirty="0" smtClean="0"/>
              <a:t>NN?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Choice of </a:t>
            </a:r>
            <a:r>
              <a:rPr lang="en-US" i="1" dirty="0" smtClean="0"/>
              <a:t>k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Lower values means more sensitivity to outliers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Higher values means fuzzier border between classes</a:t>
            </a:r>
          </a:p>
        </p:txBody>
      </p:sp>
    </p:spTree>
    <p:extLst>
      <p:ext uri="{BB962C8B-B14F-4D97-AF65-F5344CB8AC3E}">
        <p14:creationId xmlns:p14="http://schemas.microsoft.com/office/powerpoint/2010/main" val="83246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-Means clustering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Unsupervised</a:t>
            </a:r>
            <a:r>
              <a:rPr lang="en-US" dirty="0" smtClean="0"/>
              <a:t> learning, so we’re looking for descriptive structure in the data.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251200"/>
            <a:ext cx="675640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Goals</a:t>
            </a:r>
            <a:r>
              <a:rPr lang="en-US" sz="2800" dirty="0" smtClean="0"/>
              <a:t>:</a:t>
            </a:r>
          </a:p>
          <a:p>
            <a:pPr marL="457200" indent="-457200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Describe the data with </a:t>
            </a:r>
            <a:r>
              <a:rPr lang="en-US" sz="2800" i="1" dirty="0" smtClean="0"/>
              <a:t>k </a:t>
            </a:r>
            <a:r>
              <a:rPr lang="en-US" sz="2800" b="1" u="sng" dirty="0" smtClean="0"/>
              <a:t>clusters</a:t>
            </a:r>
            <a:endParaRPr lang="en-US" sz="2800" dirty="0"/>
          </a:p>
          <a:p>
            <a:pPr marL="457200" indent="-457200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Each point belongs to the center whose centroid it’s most similar to</a:t>
            </a:r>
          </a:p>
          <a:p>
            <a:pPr marL="457200" indent="-457200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A cluster’s </a:t>
            </a:r>
            <a:r>
              <a:rPr lang="en-US" sz="2800" b="1" u="sng" dirty="0" smtClean="0"/>
              <a:t>centroid</a:t>
            </a:r>
            <a:r>
              <a:rPr lang="en-US" sz="2800" dirty="0" smtClean="0"/>
              <a:t> is the average of its points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51" y="3581400"/>
            <a:ext cx="3114289" cy="233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4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Four steps:</a:t>
            </a:r>
          </a:p>
          <a:p>
            <a:pPr marL="914400" marR="0" lvl="0" indent="-50800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Initialize </a:t>
            </a:r>
            <a:r>
              <a:rPr lang="en-US" i="1" dirty="0" smtClean="0"/>
              <a:t>k </a:t>
            </a:r>
            <a:r>
              <a:rPr lang="en-US" dirty="0" smtClean="0"/>
              <a:t>cluster centroids</a:t>
            </a:r>
          </a:p>
          <a:p>
            <a:pPr marL="1371600" lvl="1" indent="-30480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Usually uniform random or choose random points in dataset</a:t>
            </a:r>
          </a:p>
          <a:p>
            <a:pPr marL="914400" indent="-508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Assign all points to the cluster with the nearest centroid</a:t>
            </a:r>
          </a:p>
          <a:p>
            <a:pPr marL="914400" indent="-508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Update centroids to the mean of the points in the cluster</a:t>
            </a:r>
          </a:p>
          <a:p>
            <a:pPr marL="914400" indent="-5080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If any cluster assignments changed, GOTO (2); otherwise, stop.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0" y="1739900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27100" y="2580243"/>
                <a:ext cx="4800600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800" dirty="0" smtClean="0"/>
                  <a:t>15 2-D data points</a:t>
                </a:r>
              </a:p>
              <a:p>
                <a:pPr marL="285750" indent="-28575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800" dirty="0" smtClean="0"/>
                  <a:t>3 clusters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𝑘</m:t>
                    </m:r>
                    <m:r>
                      <a:rPr lang="en-US" sz="2800" b="0" i="1" smtClean="0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sz="2800" dirty="0" smtClean="0"/>
                  <a:t>)</a:t>
                </a:r>
              </a:p>
              <a:p>
                <a:pPr marL="285750" indent="-28575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800" dirty="0" smtClean="0"/>
                  <a:t>Euclidean distance</a:t>
                </a:r>
              </a:p>
              <a:p>
                <a:pPr marL="285750" indent="-28575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800" dirty="0" smtClean="0"/>
                  <a:t>Try first with random uniform initialization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2580243"/>
                <a:ext cx="4800600" cy="2708434"/>
              </a:xfrm>
              <a:prstGeom prst="rect">
                <a:avLst/>
              </a:prstGeom>
              <a:blipFill rotWithShape="0">
                <a:blip r:embed="rId3"/>
                <a:stretch>
                  <a:fillRect l="-2284" t="-2022" r="-2538" b="-5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4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1209675"/>
            <a:ext cx="75311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1209674"/>
            <a:ext cx="7531100" cy="564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9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overfitting?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447"/>
            <a:ext cx="10515600" cy="98921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 smtClean="0"/>
              <a:t>Overfitting</a:t>
            </a:r>
            <a:r>
              <a:rPr lang="en-US" dirty="0" smtClean="0"/>
              <a:t> is when a model learns to </a:t>
            </a:r>
            <a:r>
              <a:rPr lang="en-US" smtClean="0"/>
              <a:t>do really well on the training data, but generalizes badly to test data</a:t>
            </a:r>
            <a:endParaRPr lang="en-US" b="1" u="sng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5492699" y="2785730"/>
            <a:ext cx="5340798" cy="3906616"/>
            <a:chOff x="5131194" y="2785730"/>
            <a:chExt cx="5340798" cy="3906616"/>
          </a:xfrm>
        </p:grpSpPr>
        <p:sp>
          <p:nvSpPr>
            <p:cNvPr id="21" name="Rectangle 20"/>
            <p:cNvSpPr/>
            <p:nvPr/>
          </p:nvSpPr>
          <p:spPr>
            <a:xfrm>
              <a:off x="7974418" y="2785730"/>
              <a:ext cx="2126511" cy="3359889"/>
            </a:xfrm>
            <a:prstGeom prst="rect">
              <a:avLst/>
            </a:prstGeom>
            <a:pattFill prst="ltDnDiag">
              <a:fgClr>
                <a:schemeClr val="accent4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635256" y="2785730"/>
              <a:ext cx="0" cy="3359889"/>
            </a:xfrm>
            <a:prstGeom prst="line">
              <a:avLst/>
            </a:prstGeom>
            <a:ln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635256" y="6145619"/>
              <a:ext cx="4465674" cy="0"/>
            </a:xfrm>
            <a:prstGeom prst="line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5784113" y="3317358"/>
              <a:ext cx="4040372" cy="2743200"/>
            </a:xfrm>
            <a:custGeom>
              <a:avLst/>
              <a:gdLst>
                <a:gd name="connsiteX0" fmla="*/ 0 w 4040372"/>
                <a:gd name="connsiteY0" fmla="*/ 0 h 2743200"/>
                <a:gd name="connsiteX1" fmla="*/ 893135 w 4040372"/>
                <a:gd name="connsiteY1" fmla="*/ 2254102 h 2743200"/>
                <a:gd name="connsiteX2" fmla="*/ 4040372 w 4040372"/>
                <a:gd name="connsiteY2" fmla="*/ 274320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0372" h="2743200">
                  <a:moveTo>
                    <a:pt x="0" y="0"/>
                  </a:moveTo>
                  <a:cubicBezTo>
                    <a:pt x="109870" y="898451"/>
                    <a:pt x="219740" y="1796902"/>
                    <a:pt x="893135" y="2254102"/>
                  </a:cubicBezTo>
                  <a:cubicBezTo>
                    <a:pt x="1566530" y="2711302"/>
                    <a:pt x="3242930" y="2690037"/>
                    <a:pt x="4040372" y="2743200"/>
                  </a:cubicBezTo>
                </a:path>
              </a:pathLst>
            </a:cu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5826642" y="2870791"/>
              <a:ext cx="3912781" cy="2530567"/>
            </a:xfrm>
            <a:custGeom>
              <a:avLst/>
              <a:gdLst>
                <a:gd name="connsiteX0" fmla="*/ 0 w 3912781"/>
                <a:gd name="connsiteY0" fmla="*/ 0 h 2530567"/>
                <a:gd name="connsiteX1" fmla="*/ 1233377 w 3912781"/>
                <a:gd name="connsiteY1" fmla="*/ 1998921 h 2530567"/>
                <a:gd name="connsiteX2" fmla="*/ 2381693 w 3912781"/>
                <a:gd name="connsiteY2" fmla="*/ 2530549 h 2530567"/>
                <a:gd name="connsiteX3" fmla="*/ 3912781 w 3912781"/>
                <a:gd name="connsiteY3" fmla="*/ 2020186 h 253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2781" h="2530567">
                  <a:moveTo>
                    <a:pt x="0" y="0"/>
                  </a:moveTo>
                  <a:cubicBezTo>
                    <a:pt x="418214" y="788581"/>
                    <a:pt x="836428" y="1577163"/>
                    <a:pt x="1233377" y="1998921"/>
                  </a:cubicBezTo>
                  <a:cubicBezTo>
                    <a:pt x="1630326" y="2420679"/>
                    <a:pt x="1935126" y="2527005"/>
                    <a:pt x="2381693" y="2530549"/>
                  </a:cubicBezTo>
                  <a:cubicBezTo>
                    <a:pt x="2828260" y="2534093"/>
                    <a:pt x="3654056" y="2030819"/>
                    <a:pt x="3912781" y="2020186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4954768" y="4210496"/>
              <a:ext cx="8145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Error</a:t>
              </a:r>
              <a:endParaRPr lang="en-US" sz="24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28393" y="6230681"/>
              <a:ext cx="2517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Learning iterations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09238" y="4504292"/>
              <a:ext cx="14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Test set error</a:t>
              </a:r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84067" y="5627430"/>
              <a:ext cx="1787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set error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72014" y="3162656"/>
              <a:ext cx="18013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Overfitting</a:t>
              </a:r>
              <a:endParaRPr lang="en-US" sz="2800" b="1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887821" y="2870791"/>
            <a:ext cx="4008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dirty="0"/>
              <a:t>Visualize with a </a:t>
            </a:r>
            <a:r>
              <a:rPr lang="en-US" sz="2400" b="1" u="sng" dirty="0"/>
              <a:t>learning curve</a:t>
            </a:r>
            <a:endParaRPr lang="en-US" sz="2400" dirty="0"/>
          </a:p>
          <a:p>
            <a:pPr marL="465138" indent="-360363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Graphs error on train/test set over learning iterations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987055" y="4715844"/>
            <a:ext cx="3870251" cy="1569660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Basically, the model </a:t>
            </a:r>
            <a:r>
              <a:rPr lang="en-US" sz="2400" i="1" dirty="0" smtClean="0"/>
              <a:t>memorizes</a:t>
            </a:r>
            <a:r>
              <a:rPr lang="en-US" sz="2400" dirty="0" smtClean="0"/>
              <a:t> the training set, instead of learning its </a:t>
            </a:r>
            <a:r>
              <a:rPr lang="en-US" sz="2400" i="1" dirty="0" smtClean="0"/>
              <a:t>distribution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8347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1209673"/>
            <a:ext cx="7531100" cy="564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9" y="1209672"/>
            <a:ext cx="7531103" cy="564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8" y="1209671"/>
            <a:ext cx="7531103" cy="564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5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7" y="1209670"/>
            <a:ext cx="7531103" cy="564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6" y="1209669"/>
            <a:ext cx="7531103" cy="564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3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5" y="1209668"/>
            <a:ext cx="7531103" cy="564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8269"/>
            <a:ext cx="5397510" cy="4048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0" y="1438269"/>
            <a:ext cx="5397510" cy="4048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8840" y="5748661"/>
            <a:ext cx="711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All </a:t>
            </a:r>
            <a:r>
              <a:rPr lang="en-US" sz="2800" dirty="0" err="1" smtClean="0"/>
              <a:t>clusterings</a:t>
            </a:r>
            <a:r>
              <a:rPr lang="en-US" sz="2800" dirty="0" smtClean="0"/>
              <a:t> are the same – we’ve </a:t>
            </a:r>
            <a:r>
              <a:rPr lang="en-US" sz="2800" b="1" u="sng" dirty="0" smtClean="0"/>
              <a:t>converged!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4278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4" y="1209667"/>
            <a:ext cx="7531103" cy="564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3" y="1209666"/>
            <a:ext cx="7531103" cy="564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2" y="1209665"/>
            <a:ext cx="7531103" cy="564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At the end of today, you should be able to</a:t>
            </a:r>
          </a:p>
          <a:p>
            <a:pPr marL="471488" indent="-200025">
              <a:spcBef>
                <a:spcPts val="2200"/>
              </a:spcBef>
            </a:pPr>
            <a:r>
              <a:rPr lang="en-US" dirty="0" smtClean="0"/>
              <a:t>Explain considerations in choosing feature functions</a:t>
            </a:r>
            <a:endParaRPr lang="en-US" dirty="0" smtClean="0"/>
          </a:p>
          <a:p>
            <a:pPr marL="471488" indent="-200025">
              <a:spcBef>
                <a:spcPts val="2200"/>
              </a:spcBef>
            </a:pPr>
            <a:r>
              <a:rPr lang="en-US" dirty="0" smtClean="0"/>
              <a:t>Describe and implement </a:t>
            </a:r>
            <a:r>
              <a:rPr lang="en-US" i="1" dirty="0" smtClean="0"/>
              <a:t>k-</a:t>
            </a:r>
            <a:r>
              <a:rPr lang="en-US" dirty="0" smtClean="0"/>
              <a:t>Nearest Neighbors classification</a:t>
            </a:r>
            <a:endParaRPr lang="en-US" dirty="0" smtClean="0"/>
          </a:p>
          <a:p>
            <a:pPr marL="471488" indent="-200025">
              <a:spcBef>
                <a:spcPts val="2200"/>
              </a:spcBef>
            </a:pPr>
            <a:r>
              <a:rPr lang="en-US" dirty="0" smtClean="0"/>
              <a:t>Describe and implement </a:t>
            </a:r>
            <a:r>
              <a:rPr lang="en-US" i="1" dirty="0" smtClean="0"/>
              <a:t>k-</a:t>
            </a:r>
            <a:r>
              <a:rPr lang="en-US" dirty="0" smtClean="0"/>
              <a:t>Means clustering</a:t>
            </a:r>
            <a:endParaRPr lang="en-US" dirty="0" smtClean="0"/>
          </a:p>
          <a:p>
            <a:pPr marL="471488" indent="-200025">
              <a:spcBef>
                <a:spcPts val="2200"/>
              </a:spcBef>
            </a:pPr>
            <a:r>
              <a:rPr lang="en-US" dirty="0" smtClean="0"/>
              <a:t>Describe gradient descent for learning model parameters</a:t>
            </a:r>
            <a:endParaRPr lang="en-US" dirty="0" smtClean="0"/>
          </a:p>
          <a:p>
            <a:pPr marL="471488" indent="-200025">
              <a:spcBef>
                <a:spcPts val="22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1" y="1209664"/>
            <a:ext cx="7531103" cy="5648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40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4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9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5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8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9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7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6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38269"/>
            <a:ext cx="5397510" cy="4048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9" y="1438269"/>
            <a:ext cx="5397510" cy="4048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random uniform </a:t>
            </a:r>
            <a:r>
              <a:rPr lang="en-US" dirty="0" err="1" smtClean="0"/>
              <a:t>init</a:t>
            </a:r>
            <a:r>
              <a:rPr lang="en-US" dirty="0" smtClean="0"/>
              <a:t> – Round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38840" y="5748661"/>
            <a:ext cx="711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All </a:t>
            </a:r>
            <a:r>
              <a:rPr lang="en-US" sz="2800" dirty="0" err="1" smtClean="0"/>
              <a:t>clusterings</a:t>
            </a:r>
            <a:r>
              <a:rPr lang="en-US" sz="2800" dirty="0" smtClean="0"/>
              <a:t> are the same – we’ve </a:t>
            </a:r>
            <a:r>
              <a:rPr lang="en-US" sz="2800" b="1" u="sng" dirty="0" smtClean="0"/>
              <a:t>converged!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3872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9" y="1438269"/>
            <a:ext cx="5397510" cy="4048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438269"/>
            <a:ext cx="5397510" cy="4048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1 vs Round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23626" y="5748661"/>
            <a:ext cx="594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Note we didn’t get the same clustering!</a:t>
            </a:r>
            <a:endParaRPr lang="en-US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614112" y="1145881"/>
            <a:ext cx="1566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/>
              <a:t>Round 1</a:t>
            </a:r>
            <a:endParaRPr lang="en-US" sz="3200" i="1"/>
          </a:p>
        </p:txBody>
      </p:sp>
      <p:sp>
        <p:nvSpPr>
          <p:cNvPr id="9" name="TextBox 8"/>
          <p:cNvSpPr txBox="1"/>
          <p:nvPr/>
        </p:nvSpPr>
        <p:spPr>
          <a:xfrm>
            <a:off x="8011624" y="1145881"/>
            <a:ext cx="1566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Round 2</a:t>
            </a:r>
            <a:endParaRPr lang="en-US" sz="3200" i="1" dirty="0"/>
          </a:p>
        </p:txBody>
      </p:sp>
      <p:sp>
        <p:nvSpPr>
          <p:cNvPr id="4" name="Oval 3"/>
          <p:cNvSpPr/>
          <p:nvPr/>
        </p:nvSpPr>
        <p:spPr>
          <a:xfrm>
            <a:off x="1295400" y="1854200"/>
            <a:ext cx="482600" cy="457200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5600" y="1828800"/>
            <a:ext cx="482600" cy="457200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01200" y="2514600"/>
            <a:ext cx="482600" cy="457200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16400" y="2540000"/>
            <a:ext cx="482600" cy="457200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6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bad random uniform </a:t>
            </a:r>
            <a:r>
              <a:rPr lang="en-US" dirty="0" err="1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5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bad random uniform </a:t>
            </a:r>
            <a:r>
              <a:rPr lang="en-US" dirty="0" err="1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5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4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bad random uniform </a:t>
            </a:r>
            <a:r>
              <a:rPr lang="en-US" dirty="0" err="1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actually learn these things?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028"/>
            <a:ext cx="10515600" cy="238061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general, follow a Bayesian style of learning: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Start with an initial model (the prior)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/>
              <a:t>S</a:t>
            </a:r>
            <a:r>
              <a:rPr lang="en-US" dirty="0" smtClean="0"/>
              <a:t>ample data and get </a:t>
            </a:r>
            <a:r>
              <a:rPr lang="en-US" b="1" u="sng" dirty="0" smtClean="0"/>
              <a:t>feedback</a:t>
            </a:r>
            <a:r>
              <a:rPr lang="en-US" dirty="0" smtClean="0"/>
              <a:t> on how well our model describes the samples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Use the feedback to adjust the model (get a posterior)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7440" y="4169664"/>
            <a:ext cx="7437120" cy="2046714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Questions we’ll talk about for the rest of today:</a:t>
            </a:r>
          </a:p>
          <a:p>
            <a:pPr marL="688975" indent="-254000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What kind of feedback do we use?</a:t>
            </a:r>
            <a:endParaRPr lang="en-US" sz="2800" dirty="0"/>
          </a:p>
          <a:p>
            <a:pPr marL="688975" indent="-254000">
              <a:spcBef>
                <a:spcPts val="600"/>
              </a:spcBef>
              <a:buFont typeface="Arial" charset="0"/>
              <a:buChar char="•"/>
            </a:pPr>
            <a:r>
              <a:rPr lang="en-US" sz="2800" dirty="0"/>
              <a:t>What can/should the model look like</a:t>
            </a:r>
            <a:r>
              <a:rPr lang="en-US" sz="2800" dirty="0" smtClean="0"/>
              <a:t>?</a:t>
            </a:r>
          </a:p>
          <a:p>
            <a:pPr marL="688975" indent="-254000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How do we represent the data?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460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3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bad random uniform </a:t>
            </a:r>
            <a:r>
              <a:rPr lang="en-US" dirty="0" err="1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3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66" y="1717664"/>
            <a:ext cx="5329782" cy="3997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bad random uniform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033000" y="2191266"/>
            <a:ext cx="482600" cy="457200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1881257"/>
            <a:ext cx="355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Converged, but only to two clusters!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3225800"/>
            <a:ext cx="45974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0" indent="-457200">
              <a:buFont typeface="Wingdings" charset="2"/>
              <a:buChar char="Ø"/>
            </a:pPr>
            <a:r>
              <a:rPr lang="en-US" sz="2800" dirty="0" smtClean="0"/>
              <a:t>One way to discourage this: sample from the range/distribution of the data</a:t>
            </a:r>
          </a:p>
          <a:p>
            <a:pPr marL="508000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800" dirty="0" smtClean="0"/>
              <a:t>Another: use real points as the initial centroids!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43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2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1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30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6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9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8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3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7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6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5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25716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comes in many forms:</a:t>
            </a:r>
          </a:p>
          <a:p>
            <a:pPr marL="587375" indent="-285750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Images</a:t>
            </a:r>
          </a:p>
          <a:p>
            <a:pPr marL="587375" indent="-28575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Text</a:t>
            </a:r>
          </a:p>
          <a:p>
            <a:pPr marL="587375" indent="-28575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Audio</a:t>
            </a:r>
          </a:p>
          <a:p>
            <a:pPr marL="587375" indent="-28575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Communication metadata</a:t>
            </a:r>
          </a:p>
          <a:p>
            <a:pPr marL="587375" indent="-28575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Network packets</a:t>
            </a:r>
          </a:p>
          <a:p>
            <a:pPr marL="587375" indent="-28575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0398" y="2806555"/>
            <a:ext cx="3882191" cy="18158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To use </a:t>
            </a:r>
            <a:r>
              <a:rPr lang="en-US" sz="2800" smtClean="0"/>
              <a:t>mathematical functions, we </a:t>
            </a:r>
            <a:r>
              <a:rPr lang="en-US" sz="2800" dirty="0" smtClean="0"/>
              <a:t>need to turn these into vectors of numbers!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72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4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4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3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</a:t>
            </a:r>
            <a:r>
              <a:rPr lang="en-US" dirty="0" smtClean="0"/>
              <a:t>random </a:t>
            </a:r>
            <a:r>
              <a:rPr lang="en-US" dirty="0" err="1" smtClean="0"/>
              <a:t>init</a:t>
            </a:r>
            <a:r>
              <a:rPr lang="en-US" dirty="0" smtClean="0"/>
              <a:t>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8269"/>
            <a:ext cx="5397510" cy="4048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8" y="1438269"/>
            <a:ext cx="5397511" cy="4048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with random </a:t>
            </a:r>
            <a:r>
              <a:rPr lang="en-US" dirty="0" err="1"/>
              <a:t>init</a:t>
            </a:r>
            <a:r>
              <a:rPr lang="en-US" dirty="0"/>
              <a:t> from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8760" y="5748661"/>
            <a:ext cx="185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Converged!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190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2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bad (outlier)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0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1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bad (outlier)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0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bad (outlier)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19" y="1209664"/>
            <a:ext cx="7531115" cy="5648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with bad (outlier)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5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9" y="2377121"/>
            <a:ext cx="5054601" cy="37898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9" y="2377121"/>
            <a:ext cx="5054601" cy="3789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66357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Linear regression with a single variable </a:t>
            </a:r>
            <a:r>
              <a:rPr lang="en-US" smtClean="0"/>
              <a:t>is easy!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44996" y="5018721"/>
                <a:ext cx="22156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96" y="5018721"/>
                <a:ext cx="2215607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1054099" y="2377121"/>
                <a:ext cx="5461000" cy="30724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be the independent variable,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be its dependent variable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 smtClean="0"/>
                  <a:t>We have observed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…(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 smtClean="0"/>
                  <a:t>Calculate the line of best fit:</a:t>
                </a:r>
                <a:endParaRPr lang="en-US" dirty="0" smtClean="0"/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99" y="2377121"/>
                <a:ext cx="5461000" cy="3072487"/>
              </a:xfrm>
              <a:prstGeom prst="rect">
                <a:avLst/>
              </a:prstGeom>
              <a:blipFill rotWithShape="0">
                <a:blip r:embed="rId5"/>
                <a:stretch>
                  <a:fillRect l="-2009" t="-1984" r="-2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52448" y="5905379"/>
                <a:ext cx="6464301" cy="523220"/>
              </a:xfrm>
              <a:prstGeom prst="rect">
                <a:avLst/>
              </a:prstGeom>
              <a:solidFill>
                <a:schemeClr val="bg1"/>
              </a:solidFill>
              <a:ln w="41275">
                <a:solidFill>
                  <a:srgbClr val="C00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a:rPr lang="en-US" sz="28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 are the model </a:t>
                </a:r>
                <a:r>
                  <a:rPr lang="en-US" sz="2800" b="1" u="sng" dirty="0" smtClean="0"/>
                  <a:t>parameters</a:t>
                </a:r>
                <a:r>
                  <a:rPr lang="en-US" sz="2800" dirty="0" smtClean="0"/>
                  <a:t> to learn</a:t>
                </a:r>
                <a:endParaRPr lang="en-US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48" y="5905379"/>
                <a:ext cx="646430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1275">
                <a:solidFill>
                  <a:srgbClr val="C00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1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5000" y="2772184"/>
            <a:ext cx="8501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Least squares: </a:t>
            </a:r>
            <a:r>
              <a:rPr lang="en-US" sz="2800" dirty="0" smtClean="0"/>
              <a:t>Minimizing L2 loss (sum of squared errors)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246886" y="3494029"/>
                <a:ext cx="5698227" cy="1260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86" y="3494029"/>
                <a:ext cx="5698227" cy="1260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776005" y="5178588"/>
                <a:ext cx="4639988" cy="841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005" y="5178588"/>
                <a:ext cx="4639988" cy="8413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746146" y="1627403"/>
                <a:ext cx="36077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smtClean="0"/>
                  <a:t>We want: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46" y="1627403"/>
                <a:ext cx="3607719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6081" t="-23944" b="-49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35000" y="1627404"/>
                <a:ext cx="52674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800" dirty="0" smtClean="0"/>
                  <a:t>With observed: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…(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1627404"/>
                <a:ext cx="5267468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15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5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45983" y="1471683"/>
                <a:ext cx="6674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To find the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that satisfy this:</a:t>
                </a:r>
                <a:endParaRPr lang="en-US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83" y="1471683"/>
                <a:ext cx="667426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826" t="-10465" r="-82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120246" y="2012039"/>
                <a:ext cx="4882747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246" y="2012039"/>
                <a:ext cx="4882747" cy="10802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722101" y="2272658"/>
                <a:ext cx="4122026" cy="747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101" y="2272658"/>
                <a:ext cx="4122026" cy="747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45983" y="3708390"/>
                <a:ext cx="72057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Just calculate the partial derivatives </a:t>
                </a:r>
                <a:r>
                  <a:rPr lang="en-US" sz="2800" dirty="0" err="1" smtClean="0"/>
                  <a:t>w.r.t</a:t>
                </a:r>
                <a:r>
                  <a:rPr lang="en-US" sz="2800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83" y="3708390"/>
                <a:ext cx="7205755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692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98600" y="4368188"/>
                <a:ext cx="9194800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600" y="4368188"/>
                <a:ext cx="9194800" cy="109433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422400" y="5636661"/>
                <a:ext cx="9194800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 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400" y="5636661"/>
                <a:ext cx="9194800" cy="10943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77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300411" cy="114216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machine learning, we need </a:t>
            </a:r>
            <a:r>
              <a:rPr lang="en-US" b="1" u="sng" dirty="0" smtClean="0"/>
              <a:t>feature functions</a:t>
            </a:r>
            <a:r>
              <a:rPr lang="en-US" dirty="0"/>
              <a:t> </a:t>
            </a:r>
            <a:r>
              <a:rPr lang="en-US" smtClean="0"/>
              <a:t>to describe aspects of data.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48375" y="3463516"/>
            <a:ext cx="146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Image examples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23" y="3359042"/>
            <a:ext cx="2947281" cy="29472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7053" y="3124522"/>
            <a:ext cx="41981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Low-level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Proportion of bright green = 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Pixel size = 1280x1280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Mean intensity = 0.6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Std</a:t>
            </a:r>
            <a:r>
              <a:rPr lang="en-US" sz="2400" dirty="0" smtClean="0"/>
              <a:t> dev intensity = 0.2</a:t>
            </a:r>
          </a:p>
          <a:p>
            <a:endParaRPr lang="en-US" sz="2400" dirty="0" smtClean="0"/>
          </a:p>
          <a:p>
            <a:r>
              <a:rPr lang="en-US" sz="2400" i="1" dirty="0" smtClean="0"/>
              <a:t>High-level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Number of animals = 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HasForestBackground</a:t>
            </a:r>
            <a:r>
              <a:rPr lang="en-US" sz="2400" dirty="0" smtClean="0"/>
              <a:t> =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77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45983" y="1471683"/>
                <a:ext cx="6674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To find the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that satisfy this:</a:t>
                </a:r>
                <a:endParaRPr lang="en-US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83" y="1471683"/>
                <a:ext cx="667426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826" t="-10465" r="-82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120246" y="2012039"/>
                <a:ext cx="4882747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246" y="2012039"/>
                <a:ext cx="4882747" cy="10802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722101" y="2272658"/>
                <a:ext cx="4122026" cy="747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101" y="2272658"/>
                <a:ext cx="4122026" cy="747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45983" y="3708390"/>
            <a:ext cx="454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them to 0 and solve to get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8200" y="4621528"/>
                <a:ext cx="5621646" cy="1061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800" b="0" i="1" smtClean="0">
                              <a:latin typeface="Cambria Math" charset="0"/>
                            </a:rPr>
                            <m:t>−∑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21528"/>
                <a:ext cx="5621646" cy="10614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942446" y="4738290"/>
                <a:ext cx="3759200" cy="8279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446" y="4738290"/>
                <a:ext cx="3759200" cy="8279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515600" y="6070599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Done!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273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06" y="2051447"/>
            <a:ext cx="5201076" cy="3899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least squares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43600" cy="10953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also think about constructing an </a:t>
            </a:r>
            <a:r>
              <a:rPr lang="en-US" b="1" u="sng" dirty="0" smtClean="0"/>
              <a:t>error surface</a:t>
            </a:r>
            <a:r>
              <a:rPr lang="en-US" dirty="0" smtClean="0"/>
              <a:t> from the loss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99180" y="3105546"/>
                <a:ext cx="4882747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0" y="3105546"/>
                <a:ext cx="4882747" cy="10802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775202"/>
            <a:ext cx="5943600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What we’re doing is finding the minimum point on </a:t>
            </a:r>
            <a:r>
              <a:rPr lang="en-US" smtClean="0"/>
              <a:t>this surface.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9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051447"/>
            <a:ext cx="5092173" cy="3819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least squares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43600" cy="10953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also think about constructing an </a:t>
            </a:r>
            <a:r>
              <a:rPr lang="en-US" b="1" u="sng" dirty="0" smtClean="0"/>
              <a:t>error surface</a:t>
            </a:r>
            <a:r>
              <a:rPr lang="en-US" dirty="0" smtClean="0"/>
              <a:t> from the loss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99180" y="3105546"/>
                <a:ext cx="4882747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0" y="3105546"/>
                <a:ext cx="4882747" cy="10802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775202"/>
            <a:ext cx="5943600" cy="109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What we’re doing is finding the minimum point on </a:t>
            </a:r>
            <a:r>
              <a:rPr lang="en-US" smtClean="0"/>
              <a:t>this surface.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0" y="6176962"/>
            <a:ext cx="3423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Easier to see when it’s zoomed!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815795" y="5976939"/>
            <a:ext cx="4366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Is there only one minimum?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999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with a non-linear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1825"/>
            <a:ext cx="5803441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41400" y="1901825"/>
            <a:ext cx="4318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Consider data from a nonlinear distribution.</a:t>
            </a:r>
          </a:p>
          <a:p>
            <a:pPr marL="457200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800" dirty="0" smtClean="0"/>
              <a:t>Here, assume sinusoidal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1825"/>
            <a:ext cx="5803442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400" y="4074190"/>
            <a:ext cx="424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now want the </a:t>
            </a:r>
            <a:r>
              <a:rPr lang="en-US" sz="2800" i="1" u="sng" dirty="0" smtClean="0"/>
              <a:t>sine wave</a:t>
            </a:r>
            <a:r>
              <a:rPr lang="en-US" sz="2800" dirty="0" smtClean="0"/>
              <a:t> of best fit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504807" y="5200095"/>
                <a:ext cx="33911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sin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807" y="5200095"/>
                <a:ext cx="3391185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60400" y="6410326"/>
            <a:ext cx="65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Considering only two of the 4 possible parameters for convenience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533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</a:t>
            </a:r>
            <a:r>
              <a:rPr lang="en-US" dirty="0" smtClean="0"/>
              <a:t>with a non-linear function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5000" y="2602019"/>
            <a:ext cx="8501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Least squares: </a:t>
            </a:r>
            <a:r>
              <a:rPr lang="en-US" sz="2800" dirty="0" smtClean="0"/>
              <a:t>Minimizing L2 loss (sum of squared errors)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094486" y="3494029"/>
                <a:ext cx="6190092" cy="1260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𝑠𝑖𝑛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486" y="3494029"/>
                <a:ext cx="6190092" cy="1260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776005" y="5178588"/>
                <a:ext cx="4639988" cy="841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36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005" y="5178588"/>
                <a:ext cx="4639988" cy="8413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365146" y="1627403"/>
                <a:ext cx="44380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800" b="0" dirty="0" smtClean="0"/>
                  <a:t>We want: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𝑦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 charset="0"/>
                      </a:rPr>
                      <m:t>sin</m:t>
                    </m:r>
                    <m:r>
                      <a:rPr lang="en-US" sz="2800" i="1">
                        <a:latin typeface="Cambria Math" charset="0"/>
                      </a:rPr>
                      <m:t>⁡(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𝑥</m:t>
                    </m:r>
                    <m:r>
                      <a:rPr lang="en-US" sz="2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6" y="1627403"/>
                <a:ext cx="4438074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4808" t="-23944" b="-49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35000" y="1627404"/>
                <a:ext cx="52674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800" dirty="0" smtClean="0"/>
                  <a:t>With observed: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…(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1627404"/>
                <a:ext cx="5267468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15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4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</a:t>
            </a:r>
            <a:r>
              <a:rPr lang="en-US" dirty="0"/>
              <a:t>with a non-linear function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1663959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Using L2 loss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71383" y="3016073"/>
                <a:ext cx="75479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Again, calculate the partial derivatives </a:t>
                </a:r>
                <a:r>
                  <a:rPr lang="en-US" sz="2800" dirty="0" err="1" smtClean="0"/>
                  <a:t>w.r.t</a:t>
                </a:r>
                <a:r>
                  <a:rPr lang="en-US" sz="2800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83" y="3016073"/>
                <a:ext cx="754790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616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71383" y="3821017"/>
                <a:ext cx="11466617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83" y="3821017"/>
                <a:ext cx="11466617" cy="10943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447800" y="4996193"/>
                <a:ext cx="9194800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996193"/>
                <a:ext cx="9194800" cy="10943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170686" y="1385421"/>
                <a:ext cx="5304786" cy="1080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𝑠𝑖𝑛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86" y="1385421"/>
                <a:ext cx="5304786" cy="10802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00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</a:t>
            </a:r>
            <a:r>
              <a:rPr lang="en-US" dirty="0"/>
              <a:t>with a non-linear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309583" y="1633842"/>
                <a:ext cx="9790217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83" y="1633842"/>
                <a:ext cx="9790217" cy="10943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447800" y="2732818"/>
                <a:ext cx="9194800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732818"/>
                <a:ext cx="9194800" cy="10943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47800" y="4546600"/>
            <a:ext cx="9194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6600" indent="-584200">
              <a:spcBef>
                <a:spcPts val="1200"/>
              </a:spcBef>
              <a:buFont typeface="Wingdings" charset="2"/>
              <a:buChar char="Ø"/>
            </a:pPr>
            <a:r>
              <a:rPr lang="en-US" sz="3200" b="1" dirty="0" smtClean="0"/>
              <a:t>But there’s no unique solution for these!</a:t>
            </a:r>
          </a:p>
          <a:p>
            <a:pPr marL="736600" indent="-584200">
              <a:spcBef>
                <a:spcPts val="1200"/>
              </a:spcBef>
              <a:buFont typeface="Wingdings" charset="2"/>
              <a:buChar char="Ø"/>
            </a:pPr>
            <a:r>
              <a:rPr lang="en-US" sz="3200" dirty="0" smtClean="0"/>
              <a:t>In many cases, there won’t even be a closed form solution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307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with a non-linear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1270000"/>
            <a:ext cx="7114032" cy="533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38200" y="2057400"/>
                <a:ext cx="3695700" cy="1117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Here’s the loss function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57400"/>
                <a:ext cx="3695700" cy="1117600"/>
              </a:xfrm>
              <a:prstGeom prst="rect">
                <a:avLst/>
              </a:prstGeom>
              <a:blipFill rotWithShape="0">
                <a:blip r:embed="rId3"/>
                <a:stretch>
                  <a:fillRect l="-4290" t="-7104" b="-13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38200" y="3505200"/>
            <a:ext cx="41123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Very much non-convex!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Lots of local minima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881940"/>
            <a:ext cx="459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/>
              <a:t>Instead of solving exactly, iterative solution with </a:t>
            </a:r>
            <a:r>
              <a:rPr lang="en-US" sz="3200" b="1" u="sng" dirty="0" smtClean="0"/>
              <a:t>gradient descent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06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743739" y="1956391"/>
            <a:ext cx="8442251" cy="3636335"/>
          </a:xfrm>
          <a:prstGeom prst="roundRect">
            <a:avLst/>
          </a:prstGeom>
          <a:solidFill>
            <a:schemeClr val="accent6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00300" y="2384425"/>
                <a:ext cx="7391400" cy="3051175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3200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3200" b="0" dirty="0" smtClean="0"/>
                  <a:t> random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b="0" dirty="0" smtClean="0"/>
                  <a:t> space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200" b="1" dirty="0" smtClean="0"/>
                  <a:t>loop</a:t>
                </a:r>
                <a:r>
                  <a:rPr lang="en-US" sz="3200" dirty="0" smtClean="0"/>
                  <a:t> until convergence </a:t>
                </a:r>
                <a:r>
                  <a:rPr lang="en-US" sz="3200" b="1" dirty="0" smtClean="0"/>
                  <a:t>do</a:t>
                </a:r>
                <a:endParaRPr lang="en-US" sz="320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200" b="1" dirty="0"/>
                  <a:t> </a:t>
                </a:r>
                <a:r>
                  <a:rPr lang="en-US" sz="3200" b="1" dirty="0" smtClean="0"/>
                  <a:t>       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b="1" dirty="0" smtClean="0"/>
                  <a:t> in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3200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3200" b="1" dirty="0" smtClean="0"/>
                  <a:t> do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200" b="1" dirty="0"/>
                  <a:t> </a:t>
                </a:r>
                <a:r>
                  <a:rPr lang="en-US" sz="3200" b="1" dirty="0" smtClean="0"/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←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−</m:t>
                    </m:r>
                    <m:r>
                      <a:rPr lang="en-US" sz="3200" b="0" i="1" smtClean="0">
                        <a:latin typeface="Cambria Math" charset="0"/>
                      </a:rPr>
                      <m:t>𝛼</m:t>
                    </m:r>
                    <m:f>
                      <m:f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𝛿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charset="0"/>
                      </a:rPr>
                      <m:t>𝐿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3200" b="0" i="1" smtClean="0">
                        <a:latin typeface="Cambria Math" charset="0"/>
                      </a:rPr>
                      <m:t>;</m:t>
                    </m:r>
                    <m:r>
                      <a:rPr lang="en-US" sz="3200" b="0" i="1" smtClean="0">
                        <a:latin typeface="Cambria Math" charset="0"/>
                      </a:rPr>
                      <m:t>𝑥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𝑦</m:t>
                    </m:r>
                    <m:r>
                      <a:rPr lang="en-US" sz="32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2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00300" y="2384425"/>
                <a:ext cx="7391400" cy="3051175"/>
              </a:xfrm>
              <a:blipFill rotWithShape="0">
                <a:blip r:embed="rId2"/>
                <a:stretch>
                  <a:fillRect l="-2145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78325" y="5911702"/>
            <a:ext cx="2419637" cy="584775"/>
          </a:xfrm>
          <a:prstGeom prst="rect">
            <a:avLst/>
          </a:prstGeom>
          <a:solidFill>
            <a:schemeClr val="bg1"/>
          </a:solidFill>
          <a:ln w="63500"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Learning rate</a:t>
            </a:r>
            <a:endParaRPr lang="en-US" sz="3200" b="1" u="sng" dirty="0"/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5888144" y="4976037"/>
            <a:ext cx="66089" cy="935665"/>
          </a:xfrm>
          <a:prstGeom prst="straightConnector1">
            <a:avLst/>
          </a:prstGeom>
          <a:ln w="444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59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1105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110588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525" t="-1961" r="-82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4494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44948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9282546" y="3469331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722822" y="3432247"/>
            <a:ext cx="549162" cy="4858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79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300411" cy="114216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machine learning, we need </a:t>
            </a:r>
            <a:r>
              <a:rPr lang="en-US" b="1" u="sng" dirty="0" smtClean="0"/>
              <a:t>feature functions</a:t>
            </a:r>
            <a:r>
              <a:rPr lang="en-US" dirty="0"/>
              <a:t> </a:t>
            </a:r>
            <a:r>
              <a:rPr lang="en-US" smtClean="0"/>
              <a:t>to describe aspects of data.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48375" y="3463516"/>
            <a:ext cx="146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Text examples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97053" y="3124522"/>
            <a:ext cx="29459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Low-level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Freq</a:t>
            </a:r>
            <a:r>
              <a:rPr lang="en-US" sz="2400" dirty="0" smtClean="0"/>
              <a:t>(the) = </a:t>
            </a:r>
            <a:r>
              <a:rPr lang="en-US" sz="2400" dirty="0"/>
              <a:t>3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# distinct chars = 39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% numbers = 20%</a:t>
            </a:r>
          </a:p>
          <a:p>
            <a:endParaRPr lang="en-US" sz="2400" dirty="0" smtClean="0"/>
          </a:p>
          <a:p>
            <a:r>
              <a:rPr lang="en-US" sz="2400" i="1" dirty="0" smtClean="0"/>
              <a:t>High-level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# of verbs = 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/>
              <a:t>RegardsLlamas</a:t>
            </a:r>
            <a:r>
              <a:rPr lang="en-US" sz="2400" dirty="0" smtClean="0"/>
              <a:t> = 1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245894" y="3463516"/>
            <a:ext cx="3368843" cy="2308324"/>
          </a:xfrm>
          <a:prstGeom prst="rect">
            <a:avLst/>
          </a:prstGeom>
          <a:ln>
            <a:solidFill>
              <a:schemeClr val="accent1">
                <a:alpha val="72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charset="0"/>
              </a:rPr>
              <a:t>The height of a full-grown, full-size llama is 1.7 to 1.8 m (5.6 to 5.9 </a:t>
            </a:r>
            <a:r>
              <a:rPr lang="en-US" dirty="0" err="1">
                <a:solidFill>
                  <a:srgbClr val="222222"/>
                </a:solidFill>
                <a:latin typeface="Arial" charset="0"/>
              </a:rPr>
              <a:t>ft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) tall at the top of the head, and can weigh between 130 and 200 kg (290 and 440 </a:t>
            </a:r>
            <a:r>
              <a:rPr lang="en-US" dirty="0" err="1">
                <a:solidFill>
                  <a:srgbClr val="222222"/>
                </a:solidFill>
                <a:latin typeface="Arial" charset="0"/>
              </a:rPr>
              <a:t>lb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). At birth, a baby llama (called a </a:t>
            </a:r>
            <a:r>
              <a:rPr lang="en-US" i="1" dirty="0">
                <a:solidFill>
                  <a:srgbClr val="0B0080"/>
                </a:solidFill>
                <a:latin typeface="Arial" charset="0"/>
                <a:hlinkClick r:id="rId2" tooltip="Cria"/>
              </a:rPr>
              <a:t>cria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) can weigh between 9 and 14 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kg</a:t>
            </a:r>
            <a:r>
              <a:rPr lang="is-IS" dirty="0" smtClean="0">
                <a:solidFill>
                  <a:srgbClr val="222222"/>
                </a:solidFill>
                <a:latin typeface="Arial" charset="0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7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11058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110588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525" t="-1961" r="-828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4494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44948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7680961" y="2884978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893767" y="2967274"/>
            <a:ext cx="382384" cy="4625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2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run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163" y="1376064"/>
            <a:ext cx="2819400" cy="492273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Simpler example: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70" y="2481851"/>
            <a:ext cx="4854120" cy="3639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1009" y="2020186"/>
            <a:ext cx="789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Data</a:t>
            </a:r>
            <a:endParaRPr lang="en-US" sz="24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5" y="2481851"/>
            <a:ext cx="4854120" cy="3639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19424" y="20201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Loss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1753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run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3375"/>
            <a:ext cx="10515600" cy="6198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have our partial derivatives: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373378" y="2185044"/>
                <a:ext cx="9790217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78" y="2185044"/>
                <a:ext cx="9790217" cy="10943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11595" y="3284020"/>
                <a:ext cx="9194800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595" y="3284020"/>
                <a:ext cx="9194800" cy="10943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550028"/>
            <a:ext cx="10515600" cy="61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We have our data: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373378" y="5540277"/>
                <a:ext cx="43790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2.04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 0.94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 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6.15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 −0.33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78" y="5540277"/>
                <a:ext cx="437908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5732980" y="5365822"/>
            <a:ext cx="883751" cy="605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48" y="4236638"/>
            <a:ext cx="3477364" cy="26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Start with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=0.4,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  <a:blipFill rotWithShape="0">
                <a:blip r:embed="rId3"/>
                <a:stretch>
                  <a:fillRect l="-1217" t="-849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3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225041" y="1418555"/>
                <a:ext cx="4316951" cy="984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𝐿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41" y="1418555"/>
                <a:ext cx="4316951" cy="9842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00891" y="2758099"/>
                <a:ext cx="9790217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891" y="2758099"/>
                <a:ext cx="9790217" cy="10943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7834" y="1649067"/>
            <a:ext cx="3889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Gradient descent update: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00891" y="4015987"/>
                <a:ext cx="9790217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2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2.04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0.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2.04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0.4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.4(2.04)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0.4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0.94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  +</m:t>
                      </m:r>
                      <m:r>
                        <a:rPr lang="en-US" sz="2400" i="1">
                          <a:latin typeface="Cambria Math" charset="0"/>
                        </a:rPr>
                        <m:t>2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6.15</m:t>
                          </m:r>
                        </m:e>
                      </m:d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0.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4(6.15)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0.4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0.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6.15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0.4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charset="0"/>
                            </a:rPr>
                            <m:t>+0.33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</a:rPr>
                        <m:t>    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+…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=−189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891" y="4015987"/>
                <a:ext cx="9790217" cy="1477328"/>
              </a:xfrm>
              <a:prstGeom prst="rect">
                <a:avLst/>
              </a:prstGeom>
              <a:blipFill rotWithShape="0">
                <a:blip r:embed="rId4"/>
                <a:stretch>
                  <a:fillRect t="-10331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9977625" y="1680363"/>
                <a:ext cx="2026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=0.0001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625" y="1680363"/>
                <a:ext cx="202696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693953" y="5696138"/>
                <a:ext cx="5441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←</m:t>
                      </m:r>
                      <m:r>
                        <a:rPr lang="en-US" sz="2800" b="0" i="1" smtClean="0">
                          <a:latin typeface="Cambria Math" charset="0"/>
                        </a:rPr>
                        <m:t>0.4</m:t>
                      </m:r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0.0001(−189)≈</m:t>
                      </m:r>
                      <m:r>
                        <a:rPr lang="en-US" sz="2800" b="0" i="0" smtClean="0">
                          <a:latin typeface="Cambria Math" charset="0"/>
                        </a:rPr>
                        <m:t>0.42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953" y="5696138"/>
                <a:ext cx="544117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9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225041" y="1418555"/>
                <a:ext cx="4316951" cy="984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charset="0"/>
                        </a:rPr>
                        <m:t>𝐿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41" y="1418555"/>
                <a:ext cx="4316951" cy="9842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00891" y="2758099"/>
                <a:ext cx="9790217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891" y="2758099"/>
                <a:ext cx="9790217" cy="10943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7834" y="1649067"/>
            <a:ext cx="3889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Gradient descent update: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00891" y="4015987"/>
                <a:ext cx="9790217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2</m:t>
                      </m:r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0.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2.04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0.4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.4(2.04)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0.4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0.94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  +</m:t>
                      </m:r>
                      <m:r>
                        <a:rPr lang="en-US" sz="2400" i="1">
                          <a:latin typeface="Cambria Math" charset="0"/>
                        </a:rPr>
                        <m:t>2</m:t>
                      </m:r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0.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4(6.15)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0.4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0.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6.15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0.4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charset="0"/>
                            </a:rPr>
                            <m:t>+0.33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</a:rPr>
                        <m:t>    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+…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=−20.5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891" y="4015987"/>
                <a:ext cx="9790217" cy="1477328"/>
              </a:xfrm>
              <a:prstGeom prst="rect">
                <a:avLst/>
              </a:prstGeom>
              <a:blipFill rotWithShape="0">
                <a:blip r:embed="rId4"/>
                <a:stretch>
                  <a:fillRect t="-10331" b="-19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9977625" y="1680363"/>
                <a:ext cx="2026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=0.0001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625" y="1680363"/>
                <a:ext cx="202696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693953" y="5696138"/>
                <a:ext cx="57219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←</m:t>
                      </m:r>
                      <m:r>
                        <a:rPr lang="en-US" sz="2800" b="0" i="1" smtClean="0">
                          <a:latin typeface="Cambria Math" charset="0"/>
                        </a:rPr>
                        <m:t>0.4</m:t>
                      </m:r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charset="0"/>
                        </a:rPr>
                        <m:t>0.0001(−20.5)≈</m:t>
                      </m:r>
                      <m:r>
                        <a:rPr lang="en-US" sz="2800" b="0" i="0" smtClean="0">
                          <a:latin typeface="Cambria Math" charset="0"/>
                        </a:rPr>
                        <m:t>0.402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953" y="5696138"/>
                <a:ext cx="572195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9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After 1 iteration,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=0.402,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  <a:blipFill rotWithShape="0">
                <a:blip r:embed="rId3"/>
                <a:stretch>
                  <a:fillRect l="-1217" t="-849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4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After 2 iterations,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=0.404,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  <a:blipFill rotWithShape="0">
                <a:blip r:embed="rId3"/>
                <a:stretch>
                  <a:fillRect l="-1217" t="-849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95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After 3 iterations,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=0.405,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  <a:blipFill rotWithShape="0">
                <a:blip r:embed="rId3"/>
                <a:stretch>
                  <a:fillRect l="-1217" t="-849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56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After 4 iterations,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=0.407,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  <a:blipFill rotWithShape="0">
                <a:blip r:embed="rId3"/>
                <a:stretch>
                  <a:fillRect l="-1217" t="-849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29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feature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8864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Tradeoff 1</a:t>
            </a:r>
            <a:endParaRPr lang="en-US" dirty="0"/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The more features you use, the better a picture of your data you can paint.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But also the more model parameters you need!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231942"/>
            <a:ext cx="10515600" cy="1623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u="sng" dirty="0" smtClean="0"/>
              <a:t>Tradeoff 2</a:t>
            </a:r>
            <a:endParaRPr lang="en-US" dirty="0" smtClean="0"/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Lower-level features are (usually) easier/faster to compute</a:t>
            </a:r>
          </a:p>
          <a:p>
            <a:pPr marL="460375" indent="-22225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But they may be less informative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1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After 5 iterations, we still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=0.407,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=0.47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  <a:blipFill rotWithShape="0">
                <a:blip r:embed="rId3"/>
                <a:stretch>
                  <a:fillRect l="-1217" t="-849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3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</p:spPr>
            <p:txBody>
              <a:bodyPr>
                <a:normAutofit fontScale="85000"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By 13 iterations, we’ve pretty well converged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=0.409,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=0.49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  <a:blipFill rotWithShape="0">
                <a:blip r:embed="rId3"/>
                <a:stretch>
                  <a:fillRect l="-928" t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32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complicated example?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1825"/>
            <a:ext cx="5803441" cy="4351338"/>
          </a:xfrm>
        </p:spPr>
      </p:pic>
      <p:sp>
        <p:nvSpPr>
          <p:cNvPr id="5" name="TextBox 4"/>
          <p:cNvSpPr txBox="1"/>
          <p:nvPr/>
        </p:nvSpPr>
        <p:spPr>
          <a:xfrm>
            <a:off x="1041400" y="1901825"/>
            <a:ext cx="4318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Gradient descent doesn’t always behave well with complicated data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1825"/>
            <a:ext cx="5803442" cy="4351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1400" y="4432373"/>
            <a:ext cx="431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3200" dirty="0" smtClean="0"/>
              <a:t>It can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-US" sz="3200" dirty="0" err="1" smtClean="0"/>
              <a:t>Overfit</a:t>
            </a:r>
            <a:endParaRPr lang="en-US" sz="32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-US" sz="3200" dirty="0" smtClean="0"/>
              <a:t>Oscillate</a:t>
            </a:r>
          </a:p>
        </p:txBody>
      </p:sp>
    </p:spTree>
    <p:extLst>
      <p:ext uri="{BB962C8B-B14F-4D97-AF65-F5344CB8AC3E}">
        <p14:creationId xmlns:p14="http://schemas.microsoft.com/office/powerpoint/2010/main" val="30776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Start with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=3.1,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=0.2,   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=0.01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641128"/>
              </a:xfrm>
              <a:blipFill rotWithShape="0">
                <a:blip r:embed="rId3"/>
                <a:stretch>
                  <a:fillRect l="-1217" t="-8491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38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1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2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2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3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4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0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5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22" y="2466753"/>
            <a:ext cx="5605556" cy="4202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112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6 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23121</TotalTime>
  <Words>3391</Words>
  <Application>Microsoft Macintosh PowerPoint</Application>
  <PresentationFormat>Widescreen</PresentationFormat>
  <Paragraphs>466</Paragraphs>
  <Slides>104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Calibri</vt:lpstr>
      <vt:lpstr>Calibri Light</vt:lpstr>
      <vt:lpstr>Cambria Math</vt:lpstr>
      <vt:lpstr>Wingdings</vt:lpstr>
      <vt:lpstr>Arial</vt:lpstr>
      <vt:lpstr>Office Theme</vt:lpstr>
      <vt:lpstr>Announcements</vt:lpstr>
      <vt:lpstr>From last time</vt:lpstr>
      <vt:lpstr>What is overfitting?</vt:lpstr>
      <vt:lpstr>Today’s learning goals</vt:lpstr>
      <vt:lpstr>How do we actually learn these things?</vt:lpstr>
      <vt:lpstr>Representing data</vt:lpstr>
      <vt:lpstr>Representing data</vt:lpstr>
      <vt:lpstr>Representing data</vt:lpstr>
      <vt:lpstr>How to choose feature functions?</vt:lpstr>
      <vt:lpstr>How to choose feature functions?</vt:lpstr>
      <vt:lpstr>Example: choosing feature functions</vt:lpstr>
      <vt:lpstr>Example: choosing feature functions</vt:lpstr>
      <vt:lpstr>Example: choosing feature functions</vt:lpstr>
      <vt:lpstr>k Nearest Neighbors classification</vt:lpstr>
      <vt:lpstr>k-NN classification</vt:lpstr>
      <vt:lpstr>k-NN classification</vt:lpstr>
      <vt:lpstr>Example: feature representations for k-NN</vt:lpstr>
      <vt:lpstr>One feature - Height:Width ratio</vt:lpstr>
      <vt:lpstr>One feature - Height:Width ratio</vt:lpstr>
      <vt:lpstr>One feature - Height:Width ratio</vt:lpstr>
      <vt:lpstr>One feature - Height:Width ratio</vt:lpstr>
      <vt:lpstr>One feature - Height:Width ratio</vt:lpstr>
      <vt:lpstr>What are other feature representations for these data?</vt:lpstr>
      <vt:lpstr>What do we need to think about with k-NN?</vt:lpstr>
      <vt:lpstr>k-Means clustering</vt:lpstr>
      <vt:lpstr>k-Means algorithm</vt:lpstr>
      <vt:lpstr>k-Means example</vt:lpstr>
      <vt:lpstr>k-Means with random uniform init – Round 1</vt:lpstr>
      <vt:lpstr>k-Means with random uniform init – Round 1</vt:lpstr>
      <vt:lpstr>k-Means with random uniform init – Round 1</vt:lpstr>
      <vt:lpstr>k-Means with random uniform init – Round 1</vt:lpstr>
      <vt:lpstr>k-Means with random uniform init – Round 1</vt:lpstr>
      <vt:lpstr>k-Means with random uniform init – Round 1</vt:lpstr>
      <vt:lpstr>k-Means with random uniform init – Round 1</vt:lpstr>
      <vt:lpstr>k-Means with random uniform init – Round 1</vt:lpstr>
      <vt:lpstr>k-Means with random uniform init – Round 1</vt:lpstr>
      <vt:lpstr>k-Means with random uniform init – Round 2</vt:lpstr>
      <vt:lpstr>k-Means with random uniform init – Round 2</vt:lpstr>
      <vt:lpstr>k-Means with random uniform init – Round 2</vt:lpstr>
      <vt:lpstr>k-Means with random uniform init – Round 2</vt:lpstr>
      <vt:lpstr>k-Means with random uniform init – Round 2</vt:lpstr>
      <vt:lpstr>k-Means with random uniform init – Round 2</vt:lpstr>
      <vt:lpstr>k-Means with random uniform init – Round 2</vt:lpstr>
      <vt:lpstr>k-Means with random uniform init – Round 2</vt:lpstr>
      <vt:lpstr>k-Means with random uniform init – Round 2</vt:lpstr>
      <vt:lpstr>Round 1 vs Round 2</vt:lpstr>
      <vt:lpstr>k-Means with bad random uniform init</vt:lpstr>
      <vt:lpstr>k-Means with bad random uniform init</vt:lpstr>
      <vt:lpstr>k-Means with bad random uniform init</vt:lpstr>
      <vt:lpstr>k-Means with bad random uniform init</vt:lpstr>
      <vt:lpstr>k-Means with bad random uniform init</vt:lpstr>
      <vt:lpstr>k-Means with random init from data</vt:lpstr>
      <vt:lpstr>k-Means with random init from data</vt:lpstr>
      <vt:lpstr>k-Means with random init from data</vt:lpstr>
      <vt:lpstr>k-Means with random init from data</vt:lpstr>
      <vt:lpstr>k-Means with random init from data</vt:lpstr>
      <vt:lpstr>k-Means with random init from data</vt:lpstr>
      <vt:lpstr>k-Means with random init from data</vt:lpstr>
      <vt:lpstr>k-Means with random init from data</vt:lpstr>
      <vt:lpstr>k-Means with random init from data</vt:lpstr>
      <vt:lpstr>k-Means with random init from data</vt:lpstr>
      <vt:lpstr>k-Means with random init from data</vt:lpstr>
      <vt:lpstr>k-Means with bad (outlier) init</vt:lpstr>
      <vt:lpstr>k-Means with bad (outlier) init</vt:lpstr>
      <vt:lpstr>k-Means with bad (outlier) init</vt:lpstr>
      <vt:lpstr>k-Means with bad (outlier) init</vt:lpstr>
      <vt:lpstr>Least squares regression</vt:lpstr>
      <vt:lpstr>Least squares regression</vt:lpstr>
      <vt:lpstr>Least squares regression</vt:lpstr>
      <vt:lpstr>Least squares regression</vt:lpstr>
      <vt:lpstr>Visualizing least squares regression</vt:lpstr>
      <vt:lpstr>Visualizing least squares regression</vt:lpstr>
      <vt:lpstr>Least squares with a non-linear function</vt:lpstr>
      <vt:lpstr>Least squares with a non-linear function</vt:lpstr>
      <vt:lpstr>Least squares with a non-linear function</vt:lpstr>
      <vt:lpstr>Least squares with a non-linear function</vt:lpstr>
      <vt:lpstr>Least squares with a non-linear function</vt:lpstr>
      <vt:lpstr>Gradient descent algorithm</vt:lpstr>
      <vt:lpstr>Gradient descent</vt:lpstr>
      <vt:lpstr>Gradient descent</vt:lpstr>
      <vt:lpstr>Let’s run it!</vt:lpstr>
      <vt:lpstr>Let’s run it!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What about the complicated example?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Gradient descent example</vt:lpstr>
      <vt:lpstr>Next time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880</cp:revision>
  <cp:lastPrinted>2017-10-30T18:31:08Z</cp:lastPrinted>
  <dcterms:created xsi:type="dcterms:W3CDTF">2017-08-18T18:18:42Z</dcterms:created>
  <dcterms:modified xsi:type="dcterms:W3CDTF">2017-10-31T21:26:27Z</dcterms:modified>
</cp:coreProperties>
</file>